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6" r:id="rId2"/>
    <p:sldId id="512" r:id="rId3"/>
    <p:sldId id="317" r:id="rId4"/>
    <p:sldId id="319" r:id="rId5"/>
    <p:sldId id="320" r:id="rId6"/>
    <p:sldId id="332" r:id="rId7"/>
    <p:sldId id="348" r:id="rId8"/>
    <p:sldId id="347" r:id="rId9"/>
    <p:sldId id="351" r:id="rId10"/>
    <p:sldId id="322" r:id="rId11"/>
    <p:sldId id="323" r:id="rId12"/>
    <p:sldId id="324" r:id="rId13"/>
    <p:sldId id="321" r:id="rId14"/>
    <p:sldId id="513" r:id="rId15"/>
    <p:sldId id="349" r:id="rId16"/>
    <p:sldId id="326" r:id="rId17"/>
    <p:sldId id="342" r:id="rId18"/>
    <p:sldId id="333" r:id="rId19"/>
    <p:sldId id="350" r:id="rId20"/>
    <p:sldId id="345" r:id="rId21"/>
    <p:sldId id="346" r:id="rId22"/>
    <p:sldId id="514" r:id="rId23"/>
  </p:sldIdLst>
  <p:sldSz cx="9906000" cy="6858000" type="A4"/>
  <p:notesSz cx="7099300" cy="10234613"/>
  <p:defaultTextStyle>
    <a:defPPr>
      <a:defRPr lang="ja-JP"/>
    </a:defPPr>
    <a:lvl1pPr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1pPr>
    <a:lvl2pPr marL="457200"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2pPr>
    <a:lvl3pPr marL="914400"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3pPr>
    <a:lvl4pPr marL="1371600"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4pPr>
    <a:lvl5pPr marL="1828800"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5pPr>
    <a:lvl6pPr marL="2286000" algn="l" defTabSz="914400" rtl="0" eaLnBrk="1" latinLnBrk="0" hangingPunct="1">
      <a:defRPr kumimoji="1" kern="1200">
        <a:solidFill>
          <a:schemeClr val="tx1"/>
        </a:solidFill>
        <a:latin typeface="Arial Black" pitchFamily="34" charset="0"/>
        <a:ea typeface="HGP創英角ｺﾞｼｯｸUB" pitchFamily="50" charset="-128"/>
        <a:cs typeface="+mn-cs"/>
      </a:defRPr>
    </a:lvl6pPr>
    <a:lvl7pPr marL="2743200" algn="l" defTabSz="914400" rtl="0" eaLnBrk="1" latinLnBrk="0" hangingPunct="1">
      <a:defRPr kumimoji="1" kern="1200">
        <a:solidFill>
          <a:schemeClr val="tx1"/>
        </a:solidFill>
        <a:latin typeface="Arial Black" pitchFamily="34" charset="0"/>
        <a:ea typeface="HGP創英角ｺﾞｼｯｸUB" pitchFamily="50" charset="-128"/>
        <a:cs typeface="+mn-cs"/>
      </a:defRPr>
    </a:lvl7pPr>
    <a:lvl8pPr marL="3200400" algn="l" defTabSz="914400" rtl="0" eaLnBrk="1" latinLnBrk="0" hangingPunct="1">
      <a:defRPr kumimoji="1" kern="1200">
        <a:solidFill>
          <a:schemeClr val="tx1"/>
        </a:solidFill>
        <a:latin typeface="Arial Black" pitchFamily="34" charset="0"/>
        <a:ea typeface="HGP創英角ｺﾞｼｯｸUB" pitchFamily="50" charset="-128"/>
        <a:cs typeface="+mn-cs"/>
      </a:defRPr>
    </a:lvl8pPr>
    <a:lvl9pPr marL="3657600" algn="l" defTabSz="914400" rtl="0" eaLnBrk="1" latinLnBrk="0" hangingPunct="1">
      <a:defRPr kumimoji="1" kern="1200">
        <a:solidFill>
          <a:schemeClr val="tx1"/>
        </a:solidFill>
        <a:latin typeface="Arial Black" pitchFamily="34" charset="0"/>
        <a:ea typeface="HGP創英角ｺﾞｼｯｸUB" pitchFamily="50" charset="-128"/>
        <a:cs typeface="+mn-cs"/>
      </a:defRPr>
    </a:lvl9pPr>
  </p:defaultTextStyle>
  <p:extLst>
    <p:ext uri="{EFAFB233-063F-42B5-8137-9DF3F51BA10A}">
      <p15:sldGuideLst xmlns:p15="http://schemas.microsoft.com/office/powerpoint/2012/main">
        <p15:guide id="1" orient="horz" pos="2387">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a:srgbClr val="0066FF"/>
    <a:srgbClr val="FFCCFF"/>
    <a:srgbClr val="FFCC99"/>
    <a:srgbClr val="FFFF99"/>
    <a:srgbClr val="99FF66"/>
    <a:srgbClr val="00FFFF"/>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92" autoAdjust="0"/>
    <p:restoredTop sz="81178" autoAdjust="0"/>
  </p:normalViewPr>
  <p:slideViewPr>
    <p:cSldViewPr>
      <p:cViewPr varScale="1">
        <p:scale>
          <a:sx n="81" d="100"/>
          <a:sy n="81" d="100"/>
        </p:scale>
        <p:origin x="1320" y="90"/>
      </p:cViewPr>
      <p:guideLst>
        <p:guide orient="horz" pos="2387"/>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3075480" cy="512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45" tIns="47723" rIns="95445" bIns="47723" numCol="1" anchor="t" anchorCtr="0" compatLnSpc="1">
            <a:prstTxWarp prst="textNoShape">
              <a:avLst/>
            </a:prstTxWarp>
          </a:bodyPr>
          <a:lstStyle>
            <a:lvl1pPr defTabSz="954265">
              <a:defRPr sz="1200">
                <a:latin typeface="Arial" charset="0"/>
                <a:ea typeface="ＭＳ Ｐゴシック" pitchFamily="50" charset="-128"/>
              </a:defRPr>
            </a:lvl1pPr>
          </a:lstStyle>
          <a:p>
            <a:endParaRPr lang="en-US" altLang="ja-JP"/>
          </a:p>
        </p:txBody>
      </p:sp>
      <p:sp>
        <p:nvSpPr>
          <p:cNvPr id="52227" name="Rectangle 3"/>
          <p:cNvSpPr>
            <a:spLocks noGrp="1" noChangeArrowheads="1"/>
          </p:cNvSpPr>
          <p:nvPr>
            <p:ph type="dt" idx="1"/>
          </p:nvPr>
        </p:nvSpPr>
        <p:spPr bwMode="auto">
          <a:xfrm>
            <a:off x="4022163" y="0"/>
            <a:ext cx="3075480" cy="512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45" tIns="47723" rIns="95445" bIns="47723" numCol="1" anchor="t" anchorCtr="0" compatLnSpc="1">
            <a:prstTxWarp prst="textNoShape">
              <a:avLst/>
            </a:prstTxWarp>
          </a:bodyPr>
          <a:lstStyle>
            <a:lvl1pPr algn="r" defTabSz="954265">
              <a:defRPr sz="1200">
                <a:latin typeface="Arial" charset="0"/>
                <a:ea typeface="ＭＳ Ｐゴシック" pitchFamily="50" charset="-128"/>
              </a:defRPr>
            </a:lvl1pPr>
          </a:lstStyle>
          <a:p>
            <a:endParaRPr lang="en-US" altLang="ja-JP"/>
          </a:p>
        </p:txBody>
      </p:sp>
      <p:sp>
        <p:nvSpPr>
          <p:cNvPr id="52228" name="Rectangle 4"/>
          <p:cNvSpPr>
            <a:spLocks noGrp="1" noRot="1" noChangeAspect="1" noChangeArrowheads="1" noTextEdit="1"/>
          </p:cNvSpPr>
          <p:nvPr>
            <p:ph type="sldImg" idx="2"/>
          </p:nvPr>
        </p:nvSpPr>
        <p:spPr bwMode="auto">
          <a:xfrm>
            <a:off x="781050" y="768350"/>
            <a:ext cx="5541963"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2229" name="Rectangle 5"/>
          <p:cNvSpPr>
            <a:spLocks noGrp="1" noChangeArrowheads="1"/>
          </p:cNvSpPr>
          <p:nvPr>
            <p:ph type="body" sz="quarter" idx="3"/>
          </p:nvPr>
        </p:nvSpPr>
        <p:spPr bwMode="auto">
          <a:xfrm>
            <a:off x="709599" y="4861155"/>
            <a:ext cx="5680103" cy="4605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45" tIns="47723" rIns="95445" bIns="47723"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2230" name="Rectangle 6"/>
          <p:cNvSpPr>
            <a:spLocks noGrp="1" noChangeArrowheads="1"/>
          </p:cNvSpPr>
          <p:nvPr>
            <p:ph type="ftr" sz="quarter" idx="4"/>
          </p:nvPr>
        </p:nvSpPr>
        <p:spPr bwMode="auto">
          <a:xfrm>
            <a:off x="0" y="9720673"/>
            <a:ext cx="3075480" cy="512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45" tIns="47723" rIns="95445" bIns="47723" numCol="1" anchor="b" anchorCtr="0" compatLnSpc="1">
            <a:prstTxWarp prst="textNoShape">
              <a:avLst/>
            </a:prstTxWarp>
          </a:bodyPr>
          <a:lstStyle>
            <a:lvl1pPr defTabSz="954265">
              <a:defRPr sz="1200">
                <a:latin typeface="Arial" charset="0"/>
                <a:ea typeface="ＭＳ Ｐゴシック" pitchFamily="50" charset="-128"/>
              </a:defRPr>
            </a:lvl1pPr>
          </a:lstStyle>
          <a:p>
            <a:endParaRPr lang="en-US" altLang="ja-JP"/>
          </a:p>
        </p:txBody>
      </p:sp>
      <p:sp>
        <p:nvSpPr>
          <p:cNvPr id="52231" name="Rectangle 7"/>
          <p:cNvSpPr>
            <a:spLocks noGrp="1" noChangeArrowheads="1"/>
          </p:cNvSpPr>
          <p:nvPr>
            <p:ph type="sldNum" sz="quarter" idx="5"/>
          </p:nvPr>
        </p:nvSpPr>
        <p:spPr bwMode="auto">
          <a:xfrm>
            <a:off x="4022163" y="9720673"/>
            <a:ext cx="3075480" cy="512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45" tIns="47723" rIns="95445" bIns="47723" numCol="1" anchor="b" anchorCtr="0" compatLnSpc="1">
            <a:prstTxWarp prst="textNoShape">
              <a:avLst/>
            </a:prstTxWarp>
          </a:bodyPr>
          <a:lstStyle>
            <a:lvl1pPr algn="r" defTabSz="954265">
              <a:defRPr sz="1200">
                <a:latin typeface="Arial" charset="0"/>
                <a:ea typeface="ＭＳ Ｐゴシック" pitchFamily="50" charset="-128"/>
              </a:defRPr>
            </a:lvl1pPr>
          </a:lstStyle>
          <a:p>
            <a:fld id="{C44AA761-D904-4563-AA97-C4795CA9B7F4}" type="slidenum">
              <a:rPr lang="en-US" altLang="ja-JP"/>
              <a:pPr/>
              <a:t>‹#›</a:t>
            </a:fld>
            <a:endParaRPr lang="en-US" altLang="ja-JP"/>
          </a:p>
        </p:txBody>
      </p:sp>
    </p:spTree>
    <p:extLst>
      <p:ext uri="{BB962C8B-B14F-4D97-AF65-F5344CB8AC3E}">
        <p14:creationId xmlns:p14="http://schemas.microsoft.com/office/powerpoint/2010/main" val="182298523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44AA761-D904-4563-AA97-C4795CA9B7F4}" type="slidenum">
              <a:rPr lang="en-US" altLang="ja-JP" smtClean="0"/>
              <a:pPr/>
              <a:t>2</a:t>
            </a:fld>
            <a:endParaRPr lang="en-US" altLang="ja-JP"/>
          </a:p>
        </p:txBody>
      </p:sp>
    </p:spTree>
    <p:extLst>
      <p:ext uri="{BB962C8B-B14F-4D97-AF65-F5344CB8AC3E}">
        <p14:creationId xmlns:p14="http://schemas.microsoft.com/office/powerpoint/2010/main" val="102743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44AA761-D904-4563-AA97-C4795CA9B7F4}" type="slidenum">
              <a:rPr lang="en-US" altLang="ja-JP" smtClean="0"/>
              <a:pPr/>
              <a:t>5</a:t>
            </a:fld>
            <a:endParaRPr lang="en-US" altLang="ja-JP"/>
          </a:p>
        </p:txBody>
      </p:sp>
    </p:spTree>
    <p:extLst>
      <p:ext uri="{BB962C8B-B14F-4D97-AF65-F5344CB8AC3E}">
        <p14:creationId xmlns:p14="http://schemas.microsoft.com/office/powerpoint/2010/main" val="3001525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err="1"/>
              <a:t>Prepatch</a:t>
            </a:r>
            <a:r>
              <a:rPr kumimoji="1" lang="ja-JP" altLang="en-US" dirty="0"/>
              <a:t>：プレパッチまたは「</a:t>
            </a:r>
            <a:r>
              <a:rPr kumimoji="1" lang="en-US" altLang="ja-JP" dirty="0"/>
              <a:t>RC</a:t>
            </a:r>
            <a:r>
              <a:rPr kumimoji="1" lang="ja-JP" altLang="en-US" dirty="0"/>
              <a:t>」カーネルは、主に他のカーネル開発者や</a:t>
            </a:r>
            <a:r>
              <a:rPr kumimoji="1" lang="en-US" altLang="ja-JP" dirty="0"/>
              <a:t>Linux</a:t>
            </a:r>
            <a:r>
              <a:rPr kumimoji="1" lang="ja-JP" altLang="en-US" dirty="0"/>
              <a:t>愛好家向けのメインラインカーネルプレリリースです。これらはソースからコンパイルする必要があり、通常は安定したリリースに入れる前にテストする必要がある新しい機能が含まれています。プリパッチカーネルは、</a:t>
            </a:r>
            <a:r>
              <a:rPr kumimoji="1" lang="en-US" altLang="ja-JP" dirty="0"/>
              <a:t>Linus Torvalds</a:t>
            </a:r>
            <a:r>
              <a:rPr kumimoji="1" lang="ja-JP" altLang="en-US" dirty="0"/>
              <a:t>によって維持およびリリースされています。</a:t>
            </a:r>
          </a:p>
          <a:p>
            <a:r>
              <a:rPr kumimoji="1" lang="en-US" altLang="ja-JP" dirty="0"/>
              <a:t>Mainline</a:t>
            </a:r>
            <a:r>
              <a:rPr kumimoji="1" lang="ja-JP" altLang="en-US" dirty="0"/>
              <a:t>：メインラインツリーは、</a:t>
            </a:r>
            <a:r>
              <a:rPr kumimoji="1" lang="en-US" altLang="ja-JP" dirty="0"/>
              <a:t>Linus Torvalds</a:t>
            </a:r>
            <a:r>
              <a:rPr kumimoji="1" lang="ja-JP" altLang="en-US" dirty="0"/>
              <a:t>によって管理されています。すべての新機能が導入され、エキサイティングな新しい開発がすべて行われるツリーです。新しいメインラインカーネルは</a:t>
            </a:r>
            <a:r>
              <a:rPr kumimoji="1" lang="en-US" altLang="ja-JP" dirty="0"/>
              <a:t>2〜3</a:t>
            </a:r>
            <a:r>
              <a:rPr kumimoji="1" lang="ja-JP" altLang="en-US" dirty="0"/>
              <a:t>か月ごとにリリースされます。</a:t>
            </a:r>
          </a:p>
          <a:p>
            <a:r>
              <a:rPr kumimoji="1" lang="en-US" altLang="ja-JP" dirty="0"/>
              <a:t>Stable</a:t>
            </a:r>
            <a:r>
              <a:rPr kumimoji="1" lang="ja-JP" altLang="en-US" dirty="0"/>
              <a:t>：各メインラインカーネルがリリースされると、「</a:t>
            </a:r>
            <a:r>
              <a:rPr kumimoji="1" lang="en-US" altLang="ja-JP" dirty="0"/>
              <a:t>Stable</a:t>
            </a:r>
            <a:r>
              <a:rPr kumimoji="1" lang="ja-JP" altLang="en-US" dirty="0"/>
              <a:t>」と見なされます。</a:t>
            </a:r>
            <a:r>
              <a:rPr kumimoji="1" lang="en-US" altLang="ja-JP" b="1" u="sng" dirty="0">
                <a:solidFill>
                  <a:srgbClr val="FF0000"/>
                </a:solidFill>
                <a:highlight>
                  <a:srgbClr val="FFFF00"/>
                </a:highlight>
              </a:rPr>
              <a:t>Stable</a:t>
            </a:r>
            <a:r>
              <a:rPr kumimoji="1" lang="ja-JP" altLang="en-US" b="1" u="sng" dirty="0">
                <a:solidFill>
                  <a:srgbClr val="FF0000"/>
                </a:solidFill>
                <a:highlight>
                  <a:srgbClr val="FFFF00"/>
                </a:highlight>
              </a:rPr>
              <a:t>カーネルのバグ修正はメインラインツリーからバックポートされ、</a:t>
            </a:r>
            <a:r>
              <a:rPr kumimoji="1" lang="ja-JP" altLang="en-US" dirty="0"/>
              <a:t>指定された</a:t>
            </a:r>
            <a:r>
              <a:rPr kumimoji="1" lang="en-US" altLang="ja-JP" dirty="0"/>
              <a:t>Stable</a:t>
            </a:r>
            <a:r>
              <a:rPr kumimoji="1" lang="ja-JP" altLang="en-US" dirty="0"/>
              <a:t>カーネルメンテナーによって適用されます。</a:t>
            </a:r>
            <a:r>
              <a:rPr kumimoji="1" lang="ja-JP" altLang="en-US" b="1" u="sng" dirty="0"/>
              <a:t>通常、次のメインラインカーネルが利用可能になるまで、「</a:t>
            </a:r>
            <a:r>
              <a:rPr kumimoji="1" lang="en-US" altLang="ja-JP" b="1" u="sng" dirty="0" err="1"/>
              <a:t>Longterm</a:t>
            </a:r>
            <a:r>
              <a:rPr kumimoji="1" lang="ja-JP" altLang="en-US" b="1" u="sng" dirty="0"/>
              <a:t> </a:t>
            </a:r>
            <a:r>
              <a:rPr kumimoji="1" lang="en-US" altLang="ja-JP" b="1" u="sng" dirty="0"/>
              <a:t>Maintenance</a:t>
            </a:r>
            <a:r>
              <a:rPr kumimoji="1" lang="ja-JP" altLang="en-US" b="1" u="sng" dirty="0"/>
              <a:t> </a:t>
            </a:r>
            <a:r>
              <a:rPr kumimoji="1" lang="en-US" altLang="ja-JP" b="1" u="sng" dirty="0"/>
              <a:t>Kernel</a:t>
            </a:r>
            <a:r>
              <a:rPr kumimoji="1" lang="ja-JP" altLang="en-US" b="1" u="sng" dirty="0"/>
              <a:t>」に指定されていない限り、バグ修正カーネルリリースはわずかです。</a:t>
            </a:r>
            <a:r>
              <a:rPr kumimoji="1" lang="ja-JP" altLang="en-US" dirty="0"/>
              <a:t>安定したカーネルの更新は、必要に応じて、通常は週に</a:t>
            </a:r>
            <a:r>
              <a:rPr kumimoji="1" lang="en-US" altLang="ja-JP" dirty="0"/>
              <a:t>1</a:t>
            </a:r>
            <a:r>
              <a:rPr kumimoji="1" lang="ja-JP" altLang="en-US" dirty="0"/>
              <a:t>回リリースされます。</a:t>
            </a:r>
          </a:p>
          <a:p>
            <a:r>
              <a:rPr kumimoji="1" lang="en-US" altLang="ja-JP" dirty="0" err="1"/>
              <a:t>Longterm</a:t>
            </a:r>
            <a:r>
              <a:rPr kumimoji="1" lang="ja-JP" altLang="en-US" dirty="0"/>
              <a:t>：通常、古いカーネルツリーのバグ修正をバックポートする目的で提供される「長期メンテナンス」カーネルリリースがいくつかあります。</a:t>
            </a:r>
            <a:r>
              <a:rPr kumimoji="1" lang="ja-JP" altLang="en-US" b="1" u="sng" dirty="0"/>
              <a:t>このようなカーネルには重要なバグ修正のみが適用され、特に古いツリーの場合、通常は頻繁にリリースされることはありません。</a:t>
            </a:r>
          </a:p>
        </p:txBody>
      </p:sp>
      <p:sp>
        <p:nvSpPr>
          <p:cNvPr id="4" name="スライド番号プレースホルダー 3"/>
          <p:cNvSpPr>
            <a:spLocks noGrp="1"/>
          </p:cNvSpPr>
          <p:nvPr>
            <p:ph type="sldNum" sz="quarter" idx="10"/>
          </p:nvPr>
        </p:nvSpPr>
        <p:spPr/>
        <p:txBody>
          <a:bodyPr/>
          <a:lstStyle/>
          <a:p>
            <a:fld id="{C44AA761-D904-4563-AA97-C4795CA9B7F4}" type="slidenum">
              <a:rPr lang="en-US" altLang="ja-JP" smtClean="0"/>
              <a:pPr/>
              <a:t>8</a:t>
            </a:fld>
            <a:endParaRPr lang="en-US" altLang="ja-JP"/>
          </a:p>
        </p:txBody>
      </p:sp>
    </p:spTree>
    <p:extLst>
      <p:ext uri="{BB962C8B-B14F-4D97-AF65-F5344CB8AC3E}">
        <p14:creationId xmlns:p14="http://schemas.microsoft.com/office/powerpoint/2010/main" val="2122938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44AA761-D904-4563-AA97-C4795CA9B7F4}" type="slidenum">
              <a:rPr lang="en-US" altLang="ja-JP" smtClean="0"/>
              <a:pPr/>
              <a:t>11</a:t>
            </a:fld>
            <a:endParaRPr lang="en-US" altLang="ja-JP"/>
          </a:p>
        </p:txBody>
      </p:sp>
    </p:spTree>
    <p:extLst>
      <p:ext uri="{BB962C8B-B14F-4D97-AF65-F5344CB8AC3E}">
        <p14:creationId xmlns:p14="http://schemas.microsoft.com/office/powerpoint/2010/main" val="3010733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44AA761-D904-4563-AA97-C4795CA9B7F4}" type="slidenum">
              <a:rPr lang="en-US" altLang="ja-JP" smtClean="0"/>
              <a:pPr/>
              <a:t>13</a:t>
            </a:fld>
            <a:endParaRPr lang="en-US" altLang="ja-JP"/>
          </a:p>
        </p:txBody>
      </p:sp>
    </p:spTree>
    <p:extLst>
      <p:ext uri="{BB962C8B-B14F-4D97-AF65-F5344CB8AC3E}">
        <p14:creationId xmlns:p14="http://schemas.microsoft.com/office/powerpoint/2010/main" val="1306003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dirty="0"/>
              <a:t>バージョン比較，としては，</a:t>
            </a:r>
            <a:r>
              <a:rPr kumimoji="1" lang="en-US" altLang="ja-JP" sz="1200" dirty="0"/>
              <a:t>RedHat</a:t>
            </a:r>
            <a:r>
              <a:rPr kumimoji="1" lang="ja-JP" altLang="en-US" sz="1200" dirty="0"/>
              <a:t>や</a:t>
            </a:r>
            <a:r>
              <a:rPr kumimoji="1" lang="en-US" altLang="ja-JP" sz="1200" dirty="0"/>
              <a:t>Ubuntu</a:t>
            </a:r>
            <a:r>
              <a:rPr kumimoji="1" lang="ja-JP" altLang="en-US" sz="1200" dirty="0"/>
              <a:t>もあるといいかも</a:t>
            </a:r>
            <a:endParaRPr kumimoji="1" lang="en-US" altLang="ja-JP" sz="1200" dirty="0"/>
          </a:p>
          <a:p>
            <a:endParaRPr lang="en-US" altLang="ja-JP" sz="1200" dirty="0"/>
          </a:p>
          <a:p>
            <a:r>
              <a:rPr kumimoji="1" lang="en-US" altLang="ja-JP" sz="1200" dirty="0"/>
              <a:t>4.19</a:t>
            </a:r>
            <a:r>
              <a:rPr kumimoji="1" lang="ja-JP" altLang="en-US" sz="1200" dirty="0" err="1"/>
              <a:t>．</a:t>
            </a:r>
            <a:r>
              <a:rPr kumimoji="1" lang="en-US" altLang="ja-JP" sz="1200" dirty="0"/>
              <a:t>x</a:t>
            </a:r>
            <a:r>
              <a:rPr kumimoji="1" lang="ja-JP" altLang="en-US" sz="1200" dirty="0" err="1"/>
              <a:t>，</a:t>
            </a:r>
            <a:r>
              <a:rPr kumimoji="1" lang="ja-JP" altLang="en-US" sz="1200" dirty="0"/>
              <a:t>の </a:t>
            </a:r>
            <a:r>
              <a:rPr kumimoji="1" lang="en-US" altLang="ja-JP" sz="1200" dirty="0"/>
              <a:t>x</a:t>
            </a:r>
            <a:r>
              <a:rPr kumimoji="1" lang="ja-JP" altLang="en-US" sz="1200" dirty="0"/>
              <a:t> </a:t>
            </a:r>
            <a:r>
              <a:rPr kumimoji="1" lang="en-US" altLang="ja-JP" sz="1200" dirty="0"/>
              <a:t>(</a:t>
            </a:r>
            <a:r>
              <a:rPr kumimoji="1" lang="ja-JP" altLang="en-US" sz="1200" dirty="0"/>
              <a:t>リビジョン</a:t>
            </a:r>
            <a:r>
              <a:rPr kumimoji="1" lang="en-US" altLang="ja-JP" sz="1200" dirty="0"/>
              <a:t>)</a:t>
            </a:r>
            <a:r>
              <a:rPr kumimoji="1" lang="ja-JP" altLang="en-US" sz="1200" dirty="0"/>
              <a:t> を上げ続けないと意味がない</a:t>
            </a:r>
            <a:endParaRPr kumimoji="1" lang="en-US" altLang="ja-JP" sz="1200" dirty="0"/>
          </a:p>
          <a:p>
            <a:r>
              <a:rPr lang="ja-JP" altLang="en-US" sz="1200" dirty="0"/>
              <a:t>製品開発でも半年前に</a:t>
            </a:r>
            <a:r>
              <a:rPr lang="en-US" altLang="ja-JP" sz="1200" dirty="0"/>
              <a:t>Version</a:t>
            </a:r>
            <a:r>
              <a:rPr lang="ja-JP" altLang="en-US" sz="1200" dirty="0"/>
              <a:t>決めてしまうが，そこからの半年間でもたくさんの</a:t>
            </a:r>
            <a:r>
              <a:rPr lang="en-US" altLang="ja-JP" sz="1200" dirty="0"/>
              <a:t>Bug</a:t>
            </a:r>
            <a:r>
              <a:rPr lang="ja-JP" altLang="en-US" sz="1200" dirty="0"/>
              <a:t>があって，それが取り込まれている</a:t>
            </a:r>
            <a:endParaRPr lang="en-US" altLang="ja-JP" sz="1200" dirty="0"/>
          </a:p>
          <a:p>
            <a:r>
              <a:rPr kumimoji="1" lang="en-US" altLang="ja-JP" sz="1200" dirty="0"/>
              <a:t>LTS</a:t>
            </a:r>
            <a:r>
              <a:rPr lang="ja-JP" altLang="en-US" sz="1200" dirty="0" err="1"/>
              <a:t>への</a:t>
            </a:r>
            <a:r>
              <a:rPr lang="ja-JP" altLang="en-US" sz="1200" dirty="0"/>
              <a:t>パッチ</a:t>
            </a:r>
            <a:r>
              <a:rPr lang="en-US" altLang="ja-JP" sz="1200" dirty="0"/>
              <a:t>(</a:t>
            </a:r>
            <a:r>
              <a:rPr lang="ja-JP" altLang="en-US" sz="1200" dirty="0"/>
              <a:t>コミットログ</a:t>
            </a:r>
            <a:r>
              <a:rPr lang="en-US" altLang="ja-JP" sz="1200" dirty="0"/>
              <a:t>)</a:t>
            </a:r>
            <a:r>
              <a:rPr lang="ja-JP" altLang="en-US" sz="1200" dirty="0"/>
              <a:t>を見せるのも手</a:t>
            </a:r>
            <a:endParaRPr lang="en-US" altLang="ja-JP" sz="1200" dirty="0"/>
          </a:p>
          <a:p>
            <a:r>
              <a:rPr kumimoji="1" lang="ja-JP" altLang="en-US" sz="1200" dirty="0"/>
              <a:t>製品では，バグが見つかっても踏まない状態なら，マイナーバージョンのアップデート</a:t>
            </a:r>
            <a:r>
              <a:rPr lang="ja-JP" altLang="en-US" sz="1200" dirty="0"/>
              <a:t>はしなくてもよい．となりがち</a:t>
            </a:r>
            <a:endParaRPr lang="en-US" altLang="ja-JP" sz="1200" dirty="0"/>
          </a:p>
          <a:p>
            <a:r>
              <a:rPr kumimoji="1" lang="ja-JP" altLang="en-US" sz="1200" dirty="0"/>
              <a:t>そもそも，</a:t>
            </a:r>
            <a:r>
              <a:rPr kumimoji="1" lang="en-US" altLang="ja-JP" sz="1200" dirty="0"/>
              <a:t>LTS</a:t>
            </a:r>
            <a:r>
              <a:rPr kumimoji="1" lang="ja-JP" altLang="en-US" sz="1200" dirty="0"/>
              <a:t>のあるバージョンを使い続けるのではなく，</a:t>
            </a:r>
            <a:r>
              <a:rPr kumimoji="1" lang="en-US" altLang="ja-JP" sz="1200" dirty="0"/>
              <a:t>LTS</a:t>
            </a:r>
            <a:r>
              <a:rPr kumimoji="1" lang="ja-JP" altLang="en-US" sz="1200" dirty="0"/>
              <a:t>のメジャーバージョンも上げられる仕組み・運用にしないといけない</a:t>
            </a:r>
          </a:p>
        </p:txBody>
      </p:sp>
      <p:sp>
        <p:nvSpPr>
          <p:cNvPr id="4" name="スライド番号プレースホルダー 3"/>
          <p:cNvSpPr>
            <a:spLocks noGrp="1"/>
          </p:cNvSpPr>
          <p:nvPr>
            <p:ph type="sldNum" sz="quarter" idx="10"/>
          </p:nvPr>
        </p:nvSpPr>
        <p:spPr/>
        <p:txBody>
          <a:bodyPr/>
          <a:lstStyle/>
          <a:p>
            <a:fld id="{C44AA761-D904-4563-AA97-C4795CA9B7F4}" type="slidenum">
              <a:rPr lang="en-US" altLang="ja-JP" smtClean="0"/>
              <a:pPr/>
              <a:t>14</a:t>
            </a:fld>
            <a:endParaRPr lang="en-US" altLang="ja-JP"/>
          </a:p>
        </p:txBody>
      </p:sp>
    </p:spTree>
    <p:extLst>
      <p:ext uri="{BB962C8B-B14F-4D97-AF65-F5344CB8AC3E}">
        <p14:creationId xmlns:p14="http://schemas.microsoft.com/office/powerpoint/2010/main" val="341817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44AA761-D904-4563-AA97-C4795CA9B7F4}" type="slidenum">
              <a:rPr lang="en-US" altLang="ja-JP" smtClean="0"/>
              <a:pPr/>
              <a:t>15</a:t>
            </a:fld>
            <a:endParaRPr lang="en-US" altLang="ja-JP"/>
          </a:p>
        </p:txBody>
      </p:sp>
    </p:spTree>
    <p:extLst>
      <p:ext uri="{BB962C8B-B14F-4D97-AF65-F5344CB8AC3E}">
        <p14:creationId xmlns:p14="http://schemas.microsoft.com/office/powerpoint/2010/main" val="4073184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AF61D636-AD0A-43DF-AC7C-A7251A308AEE}" type="slidenum">
              <a:rPr lang="en-US" altLang="ja-JP"/>
              <a:pPr/>
              <a:t>‹#›</a:t>
            </a:fld>
            <a:endParaRPr lang="en-US" altLang="ja-JP"/>
          </a:p>
        </p:txBody>
      </p:sp>
    </p:spTree>
    <p:extLst>
      <p:ext uri="{BB962C8B-B14F-4D97-AF65-F5344CB8AC3E}">
        <p14:creationId xmlns:p14="http://schemas.microsoft.com/office/powerpoint/2010/main" val="3556619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B777403E-EA80-4965-BEC1-CDEF91C4E7E9}" type="slidenum">
              <a:rPr lang="en-US" altLang="ja-JP"/>
              <a:pPr/>
              <a:t>‹#›</a:t>
            </a:fld>
            <a:endParaRPr lang="en-US" altLang="ja-JP"/>
          </a:p>
        </p:txBody>
      </p:sp>
    </p:spTree>
    <p:extLst>
      <p:ext uri="{BB962C8B-B14F-4D97-AF65-F5344CB8AC3E}">
        <p14:creationId xmlns:p14="http://schemas.microsoft.com/office/powerpoint/2010/main" val="3775454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91375" y="0"/>
            <a:ext cx="2232025" cy="6126163"/>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0"/>
            <a:ext cx="6543675"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11CC2F8-B0BC-4C25-9E9D-0020E75A6ED3}" type="slidenum">
              <a:rPr lang="en-US" altLang="ja-JP"/>
              <a:pPr/>
              <a:t>‹#›</a:t>
            </a:fld>
            <a:endParaRPr lang="en-US" altLang="ja-JP"/>
          </a:p>
        </p:txBody>
      </p:sp>
    </p:spTree>
    <p:extLst>
      <p:ext uri="{BB962C8B-B14F-4D97-AF65-F5344CB8AC3E}">
        <p14:creationId xmlns:p14="http://schemas.microsoft.com/office/powerpoint/2010/main" val="268765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E1DFF8A6-EE54-4210-8F3C-CB7615268D43}" type="slidenum">
              <a:rPr lang="en-US" altLang="ja-JP"/>
              <a:pPr/>
              <a:t>‹#›</a:t>
            </a:fld>
            <a:endParaRPr lang="en-US" altLang="ja-JP"/>
          </a:p>
        </p:txBody>
      </p:sp>
    </p:spTree>
    <p:extLst>
      <p:ext uri="{BB962C8B-B14F-4D97-AF65-F5344CB8AC3E}">
        <p14:creationId xmlns:p14="http://schemas.microsoft.com/office/powerpoint/2010/main" val="2347723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C93D0C7-FBAC-4E2F-B3EE-67DD7DD765C6}" type="slidenum">
              <a:rPr lang="en-US" altLang="ja-JP"/>
              <a:pPr/>
              <a:t>‹#›</a:t>
            </a:fld>
            <a:endParaRPr lang="en-US" altLang="ja-JP"/>
          </a:p>
        </p:txBody>
      </p:sp>
    </p:spTree>
    <p:extLst>
      <p:ext uri="{BB962C8B-B14F-4D97-AF65-F5344CB8AC3E}">
        <p14:creationId xmlns:p14="http://schemas.microsoft.com/office/powerpoint/2010/main" val="3917365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981075"/>
            <a:ext cx="4381500" cy="5145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981075"/>
            <a:ext cx="4381500" cy="5145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6AFFE1A4-D84F-4FD7-B421-8E89443BA148}" type="slidenum">
              <a:rPr lang="en-US" altLang="ja-JP"/>
              <a:pPr/>
              <a:t>‹#›</a:t>
            </a:fld>
            <a:endParaRPr lang="en-US" altLang="ja-JP"/>
          </a:p>
        </p:txBody>
      </p:sp>
    </p:spTree>
    <p:extLst>
      <p:ext uri="{BB962C8B-B14F-4D97-AF65-F5344CB8AC3E}">
        <p14:creationId xmlns:p14="http://schemas.microsoft.com/office/powerpoint/2010/main" val="3389099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2F273A21-F769-4B8F-9EF9-B61693594D95}" type="slidenum">
              <a:rPr lang="en-US" altLang="ja-JP"/>
              <a:pPr/>
              <a:t>‹#›</a:t>
            </a:fld>
            <a:endParaRPr lang="en-US" altLang="ja-JP"/>
          </a:p>
        </p:txBody>
      </p:sp>
    </p:spTree>
    <p:extLst>
      <p:ext uri="{BB962C8B-B14F-4D97-AF65-F5344CB8AC3E}">
        <p14:creationId xmlns:p14="http://schemas.microsoft.com/office/powerpoint/2010/main" val="513637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E73DBEDE-3FD2-467D-B95D-ECC9E8BFD38F}" type="slidenum">
              <a:rPr lang="en-US" altLang="ja-JP"/>
              <a:pPr/>
              <a:t>‹#›</a:t>
            </a:fld>
            <a:endParaRPr lang="en-US" altLang="ja-JP"/>
          </a:p>
        </p:txBody>
      </p:sp>
    </p:spTree>
    <p:extLst>
      <p:ext uri="{BB962C8B-B14F-4D97-AF65-F5344CB8AC3E}">
        <p14:creationId xmlns:p14="http://schemas.microsoft.com/office/powerpoint/2010/main" val="2129857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4C910578-D3E6-472F-AE39-46045EBBA788}" type="slidenum">
              <a:rPr lang="en-US" altLang="ja-JP"/>
              <a:pPr/>
              <a:t>‹#›</a:t>
            </a:fld>
            <a:endParaRPr lang="en-US" altLang="ja-JP"/>
          </a:p>
        </p:txBody>
      </p:sp>
    </p:spTree>
    <p:extLst>
      <p:ext uri="{BB962C8B-B14F-4D97-AF65-F5344CB8AC3E}">
        <p14:creationId xmlns:p14="http://schemas.microsoft.com/office/powerpoint/2010/main" val="3699446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024D3F74-1EBF-49FB-A377-5BEDF230D590}" type="slidenum">
              <a:rPr lang="en-US" altLang="ja-JP"/>
              <a:pPr/>
              <a:t>‹#›</a:t>
            </a:fld>
            <a:endParaRPr lang="en-US" altLang="ja-JP"/>
          </a:p>
        </p:txBody>
      </p:sp>
    </p:spTree>
    <p:extLst>
      <p:ext uri="{BB962C8B-B14F-4D97-AF65-F5344CB8AC3E}">
        <p14:creationId xmlns:p14="http://schemas.microsoft.com/office/powerpoint/2010/main" val="1298535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D3DEDC0E-0906-46FE-ADD4-7F1004ACD6C4}" type="slidenum">
              <a:rPr lang="en-US" altLang="ja-JP"/>
              <a:pPr/>
              <a:t>‹#›</a:t>
            </a:fld>
            <a:endParaRPr lang="en-US" altLang="ja-JP"/>
          </a:p>
        </p:txBody>
      </p:sp>
    </p:spTree>
    <p:extLst>
      <p:ext uri="{BB962C8B-B14F-4D97-AF65-F5344CB8AC3E}">
        <p14:creationId xmlns:p14="http://schemas.microsoft.com/office/powerpoint/2010/main" val="299573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95300" y="981075"/>
            <a:ext cx="8915400" cy="514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ja-JP"/>
          </a:p>
        </p:txBody>
      </p:sp>
      <p:sp>
        <p:nvSpPr>
          <p:cNvPr id="1031" name="Rectangle 7"/>
          <p:cNvSpPr>
            <a:spLocks noChangeArrowheads="1"/>
          </p:cNvSpPr>
          <p:nvPr userDrawn="1"/>
        </p:nvSpPr>
        <p:spPr bwMode="auto">
          <a:xfrm>
            <a:off x="0" y="-12700"/>
            <a:ext cx="9906000" cy="655638"/>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6" name="Rectangle 2"/>
          <p:cNvSpPr>
            <a:spLocks noGrp="1" noChangeArrowheads="1"/>
          </p:cNvSpPr>
          <p:nvPr>
            <p:ph type="title"/>
          </p:nvPr>
        </p:nvSpPr>
        <p:spPr bwMode="auto">
          <a:xfrm>
            <a:off x="508000" y="0"/>
            <a:ext cx="8915400"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30" name="Rectangle 6"/>
          <p:cNvSpPr>
            <a:spLocks noGrp="1" noChangeArrowheads="1"/>
          </p:cNvSpPr>
          <p:nvPr>
            <p:ph type="sldNum" sz="quarter" idx="4"/>
          </p:nvPr>
        </p:nvSpPr>
        <p:spPr bwMode="auto">
          <a:xfrm>
            <a:off x="9280525" y="398463"/>
            <a:ext cx="557213" cy="2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defRPr>
            </a:lvl1pPr>
          </a:lstStyle>
          <a:p>
            <a:fld id="{8F741FB3-BD6B-40AB-AB61-76A93EAC5D80}"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3600">
          <a:solidFill>
            <a:schemeClr val="bg1"/>
          </a:solidFill>
          <a:latin typeface="+mj-lt"/>
          <a:ea typeface="+mj-ea"/>
          <a:cs typeface="+mj-cs"/>
        </a:defRPr>
      </a:lvl1pPr>
      <a:lvl2pPr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2pPr>
      <a:lvl3pPr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3pPr>
      <a:lvl4pPr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4pPr>
      <a:lvl5pPr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5pPr>
      <a:lvl6pPr marL="4572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kroah.com/log/linux/longterm-proposal-08-2011.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iki.debian.org/DebianStretch" TargetMode="External"/><Relationship Id="rId4" Type="http://schemas.openxmlformats.org/officeDocument/2006/relationships/hyperlink" Target="http://kroah.com/log/blog/2017/09/06/4-dot-14-equals-equals-this-years-lts-kernel/"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www.raspberrypi.org/downloads/raspbian/" TargetMode="External"/><Relationship Id="rId3" Type="http://schemas.openxmlformats.org/officeDocument/2006/relationships/hyperlink" Target="https://elinux.org/images/3/38/LTSI-OSSNA.pdf" TargetMode="External"/><Relationship Id="rId7" Type="http://schemas.openxmlformats.org/officeDocument/2006/relationships/hyperlink" Target="https://github.com/microsoft/WSL2-Linux-Kerne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devblogs.microsoft.com/commandline/announcing-wsl-2/" TargetMode="External"/><Relationship Id="rId5" Type="http://schemas.openxmlformats.org/officeDocument/2006/relationships/hyperlink" Target="https://www.chromium.org/chromium-os/developer-information-for-chrome-os-devices" TargetMode="External"/><Relationship Id="rId4" Type="http://schemas.openxmlformats.org/officeDocument/2006/relationships/hyperlink" Target="https://source.android.com/devices/architecture/kernel/release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hyperlink" Target="https://www.kernel.org/category/releases.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s://elinux.org/images/3/38/LTSI-OSSNA.pdf" TargetMode="External"/><Relationship Id="rId3" Type="http://schemas.openxmlformats.org/officeDocument/2006/relationships/hyperlink" Target="https://www.kernel.org/category/releases.html" TargetMode="External"/><Relationship Id="rId7" Type="http://schemas.openxmlformats.org/officeDocument/2006/relationships/hyperlink" Target="http://events.linuxfoundation.org/sites/events/files/slides/elce2015_LTSI_munakata_0.pdf" TargetMode="External"/><Relationship Id="rId2" Type="http://schemas.openxmlformats.org/officeDocument/2006/relationships/hyperlink" Target="https://www.kernel.org/" TargetMode="External"/><Relationship Id="rId1" Type="http://schemas.openxmlformats.org/officeDocument/2006/relationships/slideLayout" Target="../slideLayouts/slideLayout2.xml"/><Relationship Id="rId6" Type="http://schemas.openxmlformats.org/officeDocument/2006/relationships/hyperlink" Target="http://lwn.net/" TargetMode="External"/><Relationship Id="rId5" Type="http://schemas.openxmlformats.org/officeDocument/2006/relationships/hyperlink" Target="https://lkml.org/" TargetMode="External"/><Relationship Id="rId4" Type="http://schemas.openxmlformats.org/officeDocument/2006/relationships/hyperlink" Target="https://www.kernel.org/doc/Documentation/process/stable-kernel-rules.rst"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tmp"/><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5"/>
          <p:cNvSpPr>
            <a:spLocks noGrp="1"/>
          </p:cNvSpPr>
          <p:nvPr>
            <p:ph type="sldNum" sz="quarter" idx="12"/>
          </p:nvPr>
        </p:nvSpPr>
        <p:spPr/>
        <p:txBody>
          <a:bodyPr/>
          <a:lstStyle/>
          <a:p>
            <a:fld id="{86CF636E-95EA-4AB1-8EE1-7E66ACF1DCF2}" type="slidenum">
              <a:rPr lang="en-US" altLang="ja-JP"/>
              <a:pPr/>
              <a:t>1</a:t>
            </a:fld>
            <a:endParaRPr lang="en-US" altLang="ja-JP"/>
          </a:p>
        </p:txBody>
      </p:sp>
      <p:sp>
        <p:nvSpPr>
          <p:cNvPr id="334850" name="Rectangle 2"/>
          <p:cNvSpPr>
            <a:spLocks noChangeArrowheads="1"/>
          </p:cNvSpPr>
          <p:nvPr/>
        </p:nvSpPr>
        <p:spPr bwMode="auto">
          <a:xfrm>
            <a:off x="539750" y="1341438"/>
            <a:ext cx="8772525" cy="1871662"/>
          </a:xfrm>
          <a:prstGeom prst="rect">
            <a:avLst/>
          </a:prstGeom>
          <a:solidFill>
            <a:schemeClr val="bg1"/>
          </a:solidFill>
          <a:ln w="76200">
            <a:solidFill>
              <a:schemeClr val="accent2"/>
            </a:solidFill>
            <a:miter lim="800000"/>
            <a:headEnd/>
            <a:tailEnd/>
          </a:ln>
          <a:effectLst>
            <a:outerShdw dist="107763" dir="2700000" algn="ctr" rotWithShape="0">
              <a:schemeClr val="bg2">
                <a:alpha val="50000"/>
              </a:schemeClr>
            </a:outerShdw>
          </a:effectLst>
        </p:spPr>
        <p:txBody>
          <a:bodyPr wrap="none" anchor="ctr"/>
          <a:lstStyle/>
          <a:p>
            <a:pPr algn="ctr"/>
            <a:r>
              <a:rPr lang="en-US" altLang="ja-JP" sz="4000" dirty="0"/>
              <a:t>Linux Kernel</a:t>
            </a:r>
            <a:r>
              <a:rPr lang="ja-JP" altLang="en-US" sz="4000" dirty="0"/>
              <a:t> のバージョンと</a:t>
            </a:r>
            <a:endParaRPr lang="en-US" altLang="ja-JP" sz="4000" dirty="0"/>
          </a:p>
          <a:p>
            <a:pPr algn="ctr"/>
            <a:r>
              <a:rPr lang="en-US" altLang="ja-JP" sz="4000" dirty="0" err="1"/>
              <a:t>Longterm</a:t>
            </a:r>
            <a:r>
              <a:rPr lang="en-US" altLang="ja-JP" sz="4000" dirty="0"/>
              <a:t> Stable</a:t>
            </a:r>
            <a:r>
              <a:rPr lang="ja-JP" altLang="en-US" sz="4000" dirty="0"/>
              <a:t> </a:t>
            </a:r>
            <a:r>
              <a:rPr lang="en-US" altLang="ja-JP" sz="4000" dirty="0"/>
              <a:t>Kernel</a:t>
            </a:r>
            <a:r>
              <a:rPr lang="ja-JP" altLang="en-US" sz="4000" dirty="0"/>
              <a:t> </a:t>
            </a:r>
            <a:r>
              <a:rPr lang="en-US" altLang="ja-JP" sz="4000" dirty="0"/>
              <a:t>(LTS)</a:t>
            </a:r>
            <a:endParaRPr lang="ja-JP" altLang="en-US" sz="4000" dirty="0"/>
          </a:p>
        </p:txBody>
      </p:sp>
      <p:sp>
        <p:nvSpPr>
          <p:cNvPr id="334851" name="Text Box 3"/>
          <p:cNvSpPr txBox="1">
            <a:spLocks noChangeArrowheads="1"/>
          </p:cNvSpPr>
          <p:nvPr/>
        </p:nvSpPr>
        <p:spPr bwMode="auto">
          <a:xfrm>
            <a:off x="1853161" y="3913892"/>
            <a:ext cx="622664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2800" dirty="0"/>
              <a:t>2019</a:t>
            </a:r>
            <a:r>
              <a:rPr lang="ja-JP" altLang="en-US" sz="2800" dirty="0"/>
              <a:t>年 </a:t>
            </a:r>
            <a:r>
              <a:rPr lang="en-US" altLang="ja-JP" sz="2800" dirty="0"/>
              <a:t>9</a:t>
            </a:r>
            <a:r>
              <a:rPr lang="ja-JP" altLang="en-US" sz="2800" dirty="0"/>
              <a:t>月</a:t>
            </a:r>
            <a:r>
              <a:rPr lang="en-US" altLang="ja-JP" sz="2800" dirty="0"/>
              <a:t>20</a:t>
            </a:r>
            <a:r>
              <a:rPr lang="ja-JP" altLang="en-US" sz="2800" dirty="0"/>
              <a:t>日</a:t>
            </a:r>
            <a:r>
              <a:rPr lang="en-US" altLang="ja-JP" sz="2800" dirty="0"/>
              <a:t>(</a:t>
            </a:r>
            <a:r>
              <a:rPr lang="ja-JP" altLang="en-US" sz="2800" dirty="0"/>
              <a:t>金</a:t>
            </a:r>
            <a:r>
              <a:rPr lang="en-US" altLang="ja-JP" sz="2800" dirty="0"/>
              <a:t>)</a:t>
            </a:r>
            <a:r>
              <a:rPr lang="ja-JP" altLang="en-US" sz="2800" dirty="0"/>
              <a:t> </a:t>
            </a:r>
            <a:r>
              <a:rPr lang="en-US" altLang="ja-JP" sz="2800" dirty="0"/>
              <a:t>Last</a:t>
            </a:r>
            <a:r>
              <a:rPr lang="ja-JP" altLang="en-US" sz="2800" dirty="0"/>
              <a:t> </a:t>
            </a:r>
            <a:r>
              <a:rPr lang="en-US" altLang="ja-JP" sz="2800" dirty="0"/>
              <a:t>Update</a:t>
            </a:r>
            <a:endParaRPr lang="ja-JP" altLang="en-US" sz="2800" dirty="0"/>
          </a:p>
        </p:txBody>
      </p:sp>
      <p:sp>
        <p:nvSpPr>
          <p:cNvPr id="334852" name="Text Box 4"/>
          <p:cNvSpPr txBox="1">
            <a:spLocks noChangeArrowheads="1"/>
          </p:cNvSpPr>
          <p:nvPr/>
        </p:nvSpPr>
        <p:spPr bwMode="auto">
          <a:xfrm>
            <a:off x="1180824" y="4832350"/>
            <a:ext cx="7549118"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3200" dirty="0">
                <a:ea typeface="HGS創英角ｺﾞｼｯｸUB" pitchFamily="50" charset="-128"/>
              </a:rPr>
              <a:t>Panasonic Corporation</a:t>
            </a:r>
          </a:p>
          <a:p>
            <a:pPr algn="ctr"/>
            <a:r>
              <a:rPr lang="ja-JP" altLang="en-US" sz="3200" dirty="0">
                <a:ea typeface="HGS創英角ｺﾞｼｯｸUB" pitchFamily="50" charset="-128"/>
              </a:rPr>
              <a:t>加藤 慎介</a:t>
            </a:r>
            <a:endParaRPr lang="en-US" altLang="ja-JP" sz="3200" dirty="0">
              <a:ea typeface="HGS創英角ｺﾞｼｯｸUB" pitchFamily="50" charset="-128"/>
            </a:endParaRPr>
          </a:p>
          <a:p>
            <a:pPr algn="ctr"/>
            <a:r>
              <a:rPr lang="en-US" altLang="ja-JP" sz="3200" dirty="0">
                <a:ea typeface="HGS創英角ｺﾞｼｯｸUB" pitchFamily="50" charset="-128"/>
              </a:rPr>
              <a:t>kato.shinsuke@jp.panasonic.com</a:t>
            </a:r>
            <a:endParaRPr lang="ja-JP" altLang="en-US" sz="3200" dirty="0">
              <a:ea typeface="HGS創英角ｺﾞｼｯｸUB"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直線矢印コネクタ 53"/>
          <p:cNvCxnSpPr>
            <a:endCxn id="65" idx="1"/>
          </p:cNvCxnSpPr>
          <p:nvPr/>
        </p:nvCxnSpPr>
        <p:spPr bwMode="auto">
          <a:xfrm>
            <a:off x="272560" y="1340728"/>
            <a:ext cx="2677509" cy="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直線矢印コネクタ 54"/>
          <p:cNvCxnSpPr/>
          <p:nvPr/>
        </p:nvCxnSpPr>
        <p:spPr bwMode="auto">
          <a:xfrm>
            <a:off x="848624" y="2132856"/>
            <a:ext cx="7632768" cy="4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直線矢印コネクタ 57"/>
          <p:cNvCxnSpPr>
            <a:endCxn id="67" idx="1"/>
          </p:cNvCxnSpPr>
          <p:nvPr/>
        </p:nvCxnSpPr>
        <p:spPr bwMode="auto">
          <a:xfrm>
            <a:off x="1280712" y="2915071"/>
            <a:ext cx="3088474" cy="1"/>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線矢印コネクタ 58"/>
          <p:cNvCxnSpPr>
            <a:endCxn id="69" idx="1"/>
          </p:cNvCxnSpPr>
          <p:nvPr/>
        </p:nvCxnSpPr>
        <p:spPr bwMode="auto">
          <a:xfrm>
            <a:off x="1280712" y="3717072"/>
            <a:ext cx="3664538" cy="9833"/>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直線矢印コネクタ 59"/>
          <p:cNvCxnSpPr>
            <a:endCxn id="71" idx="1"/>
          </p:cNvCxnSpPr>
          <p:nvPr/>
        </p:nvCxnSpPr>
        <p:spPr bwMode="auto">
          <a:xfrm>
            <a:off x="2576816" y="4509120"/>
            <a:ext cx="2952248" cy="4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直線矢印コネクタ 60"/>
          <p:cNvCxnSpPr/>
          <p:nvPr/>
        </p:nvCxnSpPr>
        <p:spPr bwMode="auto">
          <a:xfrm flipV="1">
            <a:off x="3152880" y="5301168"/>
            <a:ext cx="6048592" cy="4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直線矢印コネクタ 62"/>
          <p:cNvCxnSpPr/>
          <p:nvPr/>
        </p:nvCxnSpPr>
        <p:spPr bwMode="auto">
          <a:xfrm>
            <a:off x="3728864" y="6093296"/>
            <a:ext cx="2952248" cy="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直線矢印コネクタ 22"/>
          <p:cNvCxnSpPr/>
          <p:nvPr/>
        </p:nvCxnSpPr>
        <p:spPr bwMode="auto">
          <a:xfrm>
            <a:off x="416456" y="908720"/>
            <a:ext cx="4104416" cy="5688632"/>
          </a:xfrm>
          <a:prstGeom prst="straightConnector1">
            <a:avLst/>
          </a:prstGeom>
          <a:noFill/>
          <a:ln w="57150" cap="flat" cmpd="sng" algn="ctr">
            <a:solidFill>
              <a:srgbClr val="0066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タイトル 1"/>
          <p:cNvSpPr>
            <a:spLocks noGrp="1"/>
          </p:cNvSpPr>
          <p:nvPr>
            <p:ph type="title"/>
          </p:nvPr>
        </p:nvSpPr>
        <p:spPr/>
        <p:txBody>
          <a:bodyPr/>
          <a:lstStyle/>
          <a:p>
            <a:r>
              <a:rPr kumimoji="1" lang="en-US" altLang="ja-JP" dirty="0">
                <a:latin typeface="Arial Black" panose="020B0A04020102020204" pitchFamily="34" charset="0"/>
              </a:rPr>
              <a:t>Linux kernel </a:t>
            </a:r>
            <a:r>
              <a:rPr kumimoji="1" lang="ja-JP" altLang="en-US" dirty="0">
                <a:latin typeface="Arial Black" panose="020B0A04020102020204" pitchFamily="34" charset="0"/>
              </a:rPr>
              <a:t>の ライフサイクル</a:t>
            </a: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10</a:t>
            </a:fld>
            <a:endParaRPr lang="en-US" altLang="ja-JP"/>
          </a:p>
        </p:txBody>
      </p:sp>
      <p:sp>
        <p:nvSpPr>
          <p:cNvPr id="5" name="円/楕円 4"/>
          <p:cNvSpPr/>
          <p:nvPr/>
        </p:nvSpPr>
        <p:spPr bwMode="auto">
          <a:xfrm>
            <a:off x="344488" y="980728"/>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N-1</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10" name="円/楕円 9"/>
          <p:cNvSpPr/>
          <p:nvPr/>
        </p:nvSpPr>
        <p:spPr bwMode="auto">
          <a:xfrm>
            <a:off x="920712" y="1772896"/>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11" name="円/楕円 10"/>
          <p:cNvSpPr/>
          <p:nvPr/>
        </p:nvSpPr>
        <p:spPr bwMode="auto">
          <a:xfrm>
            <a:off x="1496616" y="2564984"/>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N+1</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12" name="円/楕円 11"/>
          <p:cNvSpPr/>
          <p:nvPr/>
        </p:nvSpPr>
        <p:spPr bwMode="auto">
          <a:xfrm>
            <a:off x="2072680" y="3357072"/>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N+2</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13" name="円/楕円 12"/>
          <p:cNvSpPr/>
          <p:nvPr/>
        </p:nvSpPr>
        <p:spPr bwMode="auto">
          <a:xfrm>
            <a:off x="2648744" y="4149160"/>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N+3</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14" name="円/楕円 13"/>
          <p:cNvSpPr/>
          <p:nvPr/>
        </p:nvSpPr>
        <p:spPr bwMode="auto">
          <a:xfrm>
            <a:off x="3224808" y="4941248"/>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N+4</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15" name="円/楕円 14"/>
          <p:cNvSpPr/>
          <p:nvPr/>
        </p:nvSpPr>
        <p:spPr bwMode="auto">
          <a:xfrm>
            <a:off x="3800872" y="5733336"/>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N+5</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35" name="円/楕円 34"/>
          <p:cNvSpPr/>
          <p:nvPr/>
        </p:nvSpPr>
        <p:spPr bwMode="auto">
          <a:xfrm>
            <a:off x="1784648" y="980728"/>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N-1.1</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36" name="円/楕円 35"/>
          <p:cNvSpPr/>
          <p:nvPr/>
        </p:nvSpPr>
        <p:spPr bwMode="auto">
          <a:xfrm>
            <a:off x="2360872" y="1772896"/>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N.1</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37" name="円/楕円 36"/>
          <p:cNvSpPr/>
          <p:nvPr/>
        </p:nvSpPr>
        <p:spPr bwMode="auto">
          <a:xfrm>
            <a:off x="2936776" y="2564984"/>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N+1.1</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38" name="円/楕円 37"/>
          <p:cNvSpPr/>
          <p:nvPr/>
        </p:nvSpPr>
        <p:spPr bwMode="auto">
          <a:xfrm>
            <a:off x="3512840" y="3357072"/>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N+2.1</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39" name="円/楕円 38"/>
          <p:cNvSpPr/>
          <p:nvPr/>
        </p:nvSpPr>
        <p:spPr bwMode="auto">
          <a:xfrm>
            <a:off x="4088904" y="4149160"/>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N+3.1</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40" name="円/楕円 39"/>
          <p:cNvSpPr/>
          <p:nvPr/>
        </p:nvSpPr>
        <p:spPr bwMode="auto">
          <a:xfrm>
            <a:off x="4664968" y="4941248"/>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N+4.1</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41" name="円/楕円 40"/>
          <p:cNvSpPr/>
          <p:nvPr/>
        </p:nvSpPr>
        <p:spPr bwMode="auto">
          <a:xfrm>
            <a:off x="5241032" y="5733336"/>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N+5.1</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42" name="円/楕円 41"/>
          <p:cNvSpPr/>
          <p:nvPr/>
        </p:nvSpPr>
        <p:spPr bwMode="auto">
          <a:xfrm>
            <a:off x="3585008" y="1772896"/>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N.2</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43" name="円/楕円 42"/>
          <p:cNvSpPr/>
          <p:nvPr/>
        </p:nvSpPr>
        <p:spPr bwMode="auto">
          <a:xfrm>
            <a:off x="4737136" y="1772816"/>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N.3</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44" name="円/楕円 43"/>
          <p:cNvSpPr/>
          <p:nvPr/>
        </p:nvSpPr>
        <p:spPr bwMode="auto">
          <a:xfrm>
            <a:off x="5889184" y="1772896"/>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N.4</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45" name="円/楕円 44"/>
          <p:cNvSpPr/>
          <p:nvPr/>
        </p:nvSpPr>
        <p:spPr bwMode="auto">
          <a:xfrm>
            <a:off x="7041312" y="1772816"/>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N.5</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48" name="円/楕円 47"/>
          <p:cNvSpPr/>
          <p:nvPr/>
        </p:nvSpPr>
        <p:spPr bwMode="auto">
          <a:xfrm>
            <a:off x="5961112" y="4941248"/>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N+4.2</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49" name="円/楕円 48"/>
          <p:cNvSpPr/>
          <p:nvPr/>
        </p:nvSpPr>
        <p:spPr bwMode="auto">
          <a:xfrm>
            <a:off x="7113240" y="4941168"/>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N+4.3</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64" name="円/楕円 63"/>
          <p:cNvSpPr/>
          <p:nvPr/>
        </p:nvSpPr>
        <p:spPr bwMode="auto">
          <a:xfrm>
            <a:off x="8265448" y="4941168"/>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Black" pitchFamily="34" charset="0"/>
                <a:ea typeface="HGP創英角ｺﾞｼｯｸUB" pitchFamily="50" charset="-128"/>
              </a:rPr>
              <a:t>N+4.4</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65" name="テキスト ボックス 64"/>
          <p:cNvSpPr txBox="1"/>
          <p:nvPr/>
        </p:nvSpPr>
        <p:spPr>
          <a:xfrm>
            <a:off x="2950069" y="1186839"/>
            <a:ext cx="583814" cy="307777"/>
          </a:xfrm>
          <a:prstGeom prst="rect">
            <a:avLst/>
          </a:prstGeom>
          <a:noFill/>
          <a:ln w="28575">
            <a:solidFill>
              <a:schemeClr val="tx1"/>
            </a:solidFill>
          </a:ln>
        </p:spPr>
        <p:txBody>
          <a:bodyPr wrap="none" rtlCol="0">
            <a:spAutoFit/>
          </a:bodyPr>
          <a:lstStyle/>
          <a:p>
            <a:r>
              <a:rPr kumimoji="1" lang="en-US" altLang="ja-JP" sz="1400" dirty="0"/>
              <a:t>EOL</a:t>
            </a:r>
          </a:p>
        </p:txBody>
      </p:sp>
      <p:sp>
        <p:nvSpPr>
          <p:cNvPr id="67" name="テキスト ボックス 66"/>
          <p:cNvSpPr txBox="1"/>
          <p:nvPr/>
        </p:nvSpPr>
        <p:spPr>
          <a:xfrm>
            <a:off x="4369186" y="2761183"/>
            <a:ext cx="583814" cy="307777"/>
          </a:xfrm>
          <a:prstGeom prst="rect">
            <a:avLst/>
          </a:prstGeom>
          <a:noFill/>
          <a:ln w="28575">
            <a:solidFill>
              <a:schemeClr val="tx1"/>
            </a:solidFill>
          </a:ln>
        </p:spPr>
        <p:txBody>
          <a:bodyPr wrap="none" rtlCol="0">
            <a:spAutoFit/>
          </a:bodyPr>
          <a:lstStyle/>
          <a:p>
            <a:r>
              <a:rPr kumimoji="1" lang="en-US" altLang="ja-JP" sz="1400" dirty="0"/>
              <a:t>EOL</a:t>
            </a:r>
          </a:p>
        </p:txBody>
      </p:sp>
      <p:sp>
        <p:nvSpPr>
          <p:cNvPr id="69" name="テキスト ボックス 68"/>
          <p:cNvSpPr txBox="1"/>
          <p:nvPr/>
        </p:nvSpPr>
        <p:spPr>
          <a:xfrm>
            <a:off x="4945250" y="3573016"/>
            <a:ext cx="583814" cy="307777"/>
          </a:xfrm>
          <a:prstGeom prst="rect">
            <a:avLst/>
          </a:prstGeom>
          <a:noFill/>
          <a:ln w="28575">
            <a:solidFill>
              <a:schemeClr val="tx1"/>
            </a:solidFill>
          </a:ln>
        </p:spPr>
        <p:txBody>
          <a:bodyPr wrap="none" rtlCol="0">
            <a:spAutoFit/>
          </a:bodyPr>
          <a:lstStyle/>
          <a:p>
            <a:r>
              <a:rPr kumimoji="1" lang="en-US" altLang="ja-JP" sz="1400" dirty="0"/>
              <a:t>EOL</a:t>
            </a:r>
          </a:p>
        </p:txBody>
      </p:sp>
      <p:sp>
        <p:nvSpPr>
          <p:cNvPr id="71" name="テキスト ボックス 70"/>
          <p:cNvSpPr txBox="1"/>
          <p:nvPr/>
        </p:nvSpPr>
        <p:spPr>
          <a:xfrm>
            <a:off x="5529064" y="4355271"/>
            <a:ext cx="583814" cy="307777"/>
          </a:xfrm>
          <a:prstGeom prst="rect">
            <a:avLst/>
          </a:prstGeom>
          <a:noFill/>
          <a:ln w="28575">
            <a:solidFill>
              <a:schemeClr val="tx1"/>
            </a:solidFill>
          </a:ln>
        </p:spPr>
        <p:txBody>
          <a:bodyPr wrap="none" rtlCol="0">
            <a:spAutoFit/>
          </a:bodyPr>
          <a:lstStyle/>
          <a:p>
            <a:r>
              <a:rPr kumimoji="1" lang="en-US" altLang="ja-JP" sz="1400" dirty="0"/>
              <a:t>EOL</a:t>
            </a:r>
          </a:p>
        </p:txBody>
      </p:sp>
      <p:sp>
        <p:nvSpPr>
          <p:cNvPr id="74" name="角丸四角形 73"/>
          <p:cNvSpPr/>
          <p:nvPr/>
        </p:nvSpPr>
        <p:spPr bwMode="auto">
          <a:xfrm>
            <a:off x="704488" y="1700808"/>
            <a:ext cx="9073048" cy="864176"/>
          </a:xfrm>
          <a:prstGeom prst="roundRect">
            <a:avLst>
              <a:gd name="adj" fmla="val 31783"/>
            </a:avLst>
          </a:prstGeom>
          <a:noFill/>
          <a:ln w="38100" cap="flat" cmpd="sng" algn="ctr">
            <a:solidFill>
              <a:srgbClr val="FF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Black" pitchFamily="34" charset="0"/>
              <a:ea typeface="HGP創英角ｺﾞｼｯｸUB" pitchFamily="50" charset="-128"/>
            </a:endParaRPr>
          </a:p>
        </p:txBody>
      </p:sp>
      <p:sp>
        <p:nvSpPr>
          <p:cNvPr id="75" name="角丸四角形 74"/>
          <p:cNvSpPr/>
          <p:nvPr/>
        </p:nvSpPr>
        <p:spPr bwMode="auto">
          <a:xfrm>
            <a:off x="3080872" y="4869080"/>
            <a:ext cx="6768672" cy="864176"/>
          </a:xfrm>
          <a:prstGeom prst="roundRect">
            <a:avLst>
              <a:gd name="adj" fmla="val 31783"/>
            </a:avLst>
          </a:prstGeom>
          <a:noFill/>
          <a:ln w="38100" cap="flat" cmpd="sng" algn="ctr">
            <a:solidFill>
              <a:srgbClr val="FF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Black" pitchFamily="34" charset="0"/>
              <a:ea typeface="HGP創英角ｺﾞｼｯｸUB" pitchFamily="50" charset="-128"/>
            </a:endParaRPr>
          </a:p>
        </p:txBody>
      </p:sp>
      <p:sp>
        <p:nvSpPr>
          <p:cNvPr id="76" name="テキスト ボックス 75"/>
          <p:cNvSpPr txBox="1"/>
          <p:nvPr/>
        </p:nvSpPr>
        <p:spPr>
          <a:xfrm>
            <a:off x="7133365" y="1309950"/>
            <a:ext cx="2401683" cy="369332"/>
          </a:xfrm>
          <a:prstGeom prst="rect">
            <a:avLst/>
          </a:prstGeom>
          <a:noFill/>
        </p:spPr>
        <p:txBody>
          <a:bodyPr wrap="none" rtlCol="0">
            <a:spAutoFit/>
          </a:bodyPr>
          <a:lstStyle/>
          <a:p>
            <a:r>
              <a:rPr kumimoji="1" lang="en-US" altLang="ja-JP" dirty="0" err="1">
                <a:solidFill>
                  <a:srgbClr val="FF0000"/>
                </a:solidFill>
              </a:rPr>
              <a:t>Longterm</a:t>
            </a:r>
            <a:r>
              <a:rPr kumimoji="1" lang="en-US" altLang="ja-JP" dirty="0">
                <a:solidFill>
                  <a:srgbClr val="FF0000"/>
                </a:solidFill>
              </a:rPr>
              <a:t> version</a:t>
            </a:r>
            <a:endParaRPr kumimoji="1" lang="ja-JP" altLang="en-US" dirty="0">
              <a:solidFill>
                <a:srgbClr val="FF0000"/>
              </a:solidFill>
            </a:endParaRPr>
          </a:p>
        </p:txBody>
      </p:sp>
      <p:sp>
        <p:nvSpPr>
          <p:cNvPr id="77" name="テキスト ボックス 76"/>
          <p:cNvSpPr txBox="1"/>
          <p:nvPr/>
        </p:nvSpPr>
        <p:spPr>
          <a:xfrm>
            <a:off x="7363489" y="4478382"/>
            <a:ext cx="2401683" cy="369332"/>
          </a:xfrm>
          <a:prstGeom prst="rect">
            <a:avLst/>
          </a:prstGeom>
          <a:noFill/>
        </p:spPr>
        <p:txBody>
          <a:bodyPr wrap="none" rtlCol="0">
            <a:spAutoFit/>
          </a:bodyPr>
          <a:lstStyle/>
          <a:p>
            <a:r>
              <a:rPr kumimoji="1" lang="en-US" altLang="ja-JP" dirty="0" err="1">
                <a:solidFill>
                  <a:srgbClr val="FF0000"/>
                </a:solidFill>
              </a:rPr>
              <a:t>Longterm</a:t>
            </a:r>
            <a:r>
              <a:rPr kumimoji="1" lang="en-US" altLang="ja-JP" dirty="0">
                <a:solidFill>
                  <a:srgbClr val="FF0000"/>
                </a:solidFill>
              </a:rPr>
              <a:t> version</a:t>
            </a:r>
            <a:endParaRPr kumimoji="1" lang="ja-JP" altLang="en-US" dirty="0">
              <a:solidFill>
                <a:srgbClr val="FF0000"/>
              </a:solidFill>
            </a:endParaRPr>
          </a:p>
        </p:txBody>
      </p:sp>
      <p:cxnSp>
        <p:nvCxnSpPr>
          <p:cNvPr id="83" name="直線矢印コネクタ 82"/>
          <p:cNvCxnSpPr/>
          <p:nvPr/>
        </p:nvCxnSpPr>
        <p:spPr bwMode="auto">
          <a:xfrm>
            <a:off x="1352600" y="2915071"/>
            <a:ext cx="0" cy="802001"/>
          </a:xfrm>
          <a:prstGeom prst="straightConnector1">
            <a:avLst/>
          </a:prstGeom>
          <a:noFill/>
          <a:ln w="19050" cap="flat" cmpd="sng" algn="ctr">
            <a:solidFill>
              <a:schemeClr val="tx1"/>
            </a:solidFill>
            <a:prstDash val="solid"/>
            <a:round/>
            <a:headEnd type="triangle" w="lg"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5" name="線吹き出し 2 (枠付き) 84"/>
          <p:cNvSpPr/>
          <p:nvPr/>
        </p:nvSpPr>
        <p:spPr bwMode="auto">
          <a:xfrm>
            <a:off x="164608" y="4154346"/>
            <a:ext cx="1908072" cy="693368"/>
          </a:xfrm>
          <a:prstGeom prst="borderCallout2">
            <a:avLst>
              <a:gd name="adj1" fmla="val 767"/>
              <a:gd name="adj2" fmla="val 11160"/>
              <a:gd name="adj3" fmla="val -46264"/>
              <a:gd name="adj4" fmla="val 19302"/>
              <a:gd name="adj5" fmla="val -132343"/>
              <a:gd name="adj6" fmla="val 53418"/>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en-US" altLang="ja-JP" sz="1400" dirty="0">
                <a:solidFill>
                  <a:srgbClr val="000000"/>
                </a:solidFill>
              </a:rPr>
              <a:t>upstream</a:t>
            </a:r>
            <a:r>
              <a:rPr lang="ja-JP" altLang="en-US" sz="1400" dirty="0">
                <a:solidFill>
                  <a:srgbClr val="000000"/>
                </a:solidFill>
              </a:rPr>
              <a:t> </a:t>
            </a:r>
            <a:r>
              <a:rPr lang="en-US" altLang="ja-JP" sz="1400" dirty="0">
                <a:solidFill>
                  <a:srgbClr val="000000"/>
                </a:solidFill>
              </a:rPr>
              <a:t>kernel</a:t>
            </a:r>
            <a:r>
              <a:rPr lang="ja-JP" altLang="en-US" sz="1400" dirty="0">
                <a:solidFill>
                  <a:srgbClr val="000000"/>
                </a:solidFill>
              </a:rPr>
              <a:t>のバージョンアップの期間は概ね</a:t>
            </a:r>
            <a:r>
              <a:rPr lang="en-US" altLang="ja-JP" sz="1400" dirty="0">
                <a:solidFill>
                  <a:srgbClr val="000000"/>
                </a:solidFill>
              </a:rPr>
              <a:t>60</a:t>
            </a:r>
            <a:r>
              <a:rPr lang="ja-JP" altLang="en-US" sz="1400" dirty="0">
                <a:solidFill>
                  <a:srgbClr val="000000"/>
                </a:solidFill>
              </a:rPr>
              <a:t>～</a:t>
            </a:r>
            <a:r>
              <a:rPr lang="en-US" altLang="ja-JP" sz="1400" dirty="0">
                <a:solidFill>
                  <a:srgbClr val="000000"/>
                </a:solidFill>
              </a:rPr>
              <a:t>70</a:t>
            </a:r>
            <a:r>
              <a:rPr lang="ja-JP" altLang="en-US" sz="1400" dirty="0">
                <a:solidFill>
                  <a:srgbClr val="000000"/>
                </a:solidFill>
              </a:rPr>
              <a:t>日</a:t>
            </a:r>
          </a:p>
        </p:txBody>
      </p:sp>
      <p:sp>
        <p:nvSpPr>
          <p:cNvPr id="46" name="円/楕円 45"/>
          <p:cNvSpPr/>
          <p:nvPr/>
        </p:nvSpPr>
        <p:spPr bwMode="auto">
          <a:xfrm>
            <a:off x="128544" y="5157192"/>
            <a:ext cx="1223976" cy="50515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a:t>Upstream</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47" name="円/楕円 46"/>
          <p:cNvSpPr/>
          <p:nvPr/>
        </p:nvSpPr>
        <p:spPr bwMode="auto">
          <a:xfrm>
            <a:off x="128624" y="5733256"/>
            <a:ext cx="1223976" cy="50515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a:t>Stable</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50" name="円/楕円 49"/>
          <p:cNvSpPr/>
          <p:nvPr/>
        </p:nvSpPr>
        <p:spPr bwMode="auto">
          <a:xfrm>
            <a:off x="128464" y="6308226"/>
            <a:ext cx="1223976" cy="50515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err="1"/>
              <a:t>Longterm</a:t>
            </a:r>
            <a:endParaRPr kumimoji="1" lang="ja-JP" altLang="en-US" sz="16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
        <p:nvSpPr>
          <p:cNvPr id="51" name="線吹き出し 2 (枠付き) 50"/>
          <p:cNvSpPr/>
          <p:nvPr/>
        </p:nvSpPr>
        <p:spPr bwMode="auto">
          <a:xfrm>
            <a:off x="7311412" y="3284984"/>
            <a:ext cx="1818052" cy="693368"/>
          </a:xfrm>
          <a:prstGeom prst="borderCallout2">
            <a:avLst>
              <a:gd name="adj1" fmla="val 52262"/>
              <a:gd name="adj2" fmla="val -250"/>
              <a:gd name="adj3" fmla="val 52958"/>
              <a:gd name="adj4" fmla="val -30903"/>
              <a:gd name="adj5" fmla="val 175372"/>
              <a:gd name="adj6" fmla="val -60228"/>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ja-JP" altLang="en-US" sz="1400" dirty="0">
                <a:solidFill>
                  <a:srgbClr val="000000"/>
                </a:solidFill>
              </a:rPr>
              <a:t>最新のバージョンから「</a:t>
            </a:r>
            <a:r>
              <a:rPr lang="en-US" altLang="ja-JP" sz="1400" dirty="0">
                <a:solidFill>
                  <a:srgbClr val="000000"/>
                </a:solidFill>
              </a:rPr>
              <a:t>-2</a:t>
            </a:r>
            <a:r>
              <a:rPr lang="ja-JP" altLang="en-US" sz="1400" dirty="0">
                <a:solidFill>
                  <a:srgbClr val="000000"/>
                </a:solidFill>
              </a:rPr>
              <a:t>」のバージョンは</a:t>
            </a:r>
            <a:r>
              <a:rPr lang="en-US" altLang="ja-JP" sz="1400" dirty="0">
                <a:solidFill>
                  <a:srgbClr val="000000"/>
                </a:solidFill>
              </a:rPr>
              <a:t>EOL</a:t>
            </a:r>
            <a:r>
              <a:rPr lang="ja-JP" altLang="en-US" sz="1400" dirty="0">
                <a:solidFill>
                  <a:srgbClr val="000000"/>
                </a:solidFill>
              </a:rPr>
              <a:t>となる</a:t>
            </a:r>
          </a:p>
        </p:txBody>
      </p:sp>
      <p:sp>
        <p:nvSpPr>
          <p:cNvPr id="52" name="線吹き出し 2 (枠付き) 51"/>
          <p:cNvSpPr/>
          <p:nvPr/>
        </p:nvSpPr>
        <p:spPr bwMode="auto">
          <a:xfrm>
            <a:off x="4069689" y="772621"/>
            <a:ext cx="1818052" cy="537329"/>
          </a:xfrm>
          <a:prstGeom prst="borderCallout2">
            <a:avLst>
              <a:gd name="adj1" fmla="val 22119"/>
              <a:gd name="adj2" fmla="val 229"/>
              <a:gd name="adj3" fmla="val 22814"/>
              <a:gd name="adj4" fmla="val -38088"/>
              <a:gd name="adj5" fmla="val 67075"/>
              <a:gd name="adj6" fmla="val -86094"/>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en-US" altLang="ja-JP" sz="1400" dirty="0">
                <a:solidFill>
                  <a:srgbClr val="000000"/>
                </a:solidFill>
              </a:rPr>
              <a:t>Upstream</a:t>
            </a:r>
            <a:r>
              <a:rPr lang="ja-JP" altLang="en-US" sz="1400" dirty="0">
                <a:solidFill>
                  <a:srgbClr val="000000"/>
                </a:solidFill>
              </a:rPr>
              <a:t>に入った修正が反映される</a:t>
            </a:r>
          </a:p>
        </p:txBody>
      </p:sp>
      <p:sp>
        <p:nvSpPr>
          <p:cNvPr id="3" name="テキスト ボックス 2"/>
          <p:cNvSpPr txBox="1"/>
          <p:nvPr/>
        </p:nvSpPr>
        <p:spPr>
          <a:xfrm>
            <a:off x="2144688" y="6560801"/>
            <a:ext cx="7884274" cy="276999"/>
          </a:xfrm>
          <a:prstGeom prst="rect">
            <a:avLst/>
          </a:prstGeom>
          <a:noFill/>
        </p:spPr>
        <p:txBody>
          <a:bodyPr wrap="none" rtlCol="0">
            <a:spAutoFit/>
          </a:bodyPr>
          <a:lstStyle/>
          <a:p>
            <a:r>
              <a:rPr lang="en-US" altLang="ja-JP" sz="1200" dirty="0"/>
              <a:t>http://events.linuxfoundation.org/sites/events/files/slides/elce2015_LTSI_munakata_0.pdf</a:t>
            </a:r>
            <a:r>
              <a:rPr lang="ja-JP" altLang="en-US" sz="1200" dirty="0"/>
              <a:t> より</a:t>
            </a:r>
            <a:endParaRPr lang="en-US" altLang="ja-JP" sz="1200" dirty="0"/>
          </a:p>
        </p:txBody>
      </p:sp>
    </p:spTree>
    <p:extLst>
      <p:ext uri="{BB962C8B-B14F-4D97-AF65-F5344CB8AC3E}">
        <p14:creationId xmlns:p14="http://schemas.microsoft.com/office/powerpoint/2010/main" val="1426614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latin typeface="Arial Black" panose="020B0A04020102020204" pitchFamily="34" charset="0"/>
              </a:rPr>
              <a:t>Stable Release</a:t>
            </a:r>
            <a:r>
              <a:rPr lang="ja-JP" altLang="en-US" dirty="0">
                <a:latin typeface="Arial Black" panose="020B0A04020102020204" pitchFamily="34" charset="0"/>
              </a:rPr>
              <a:t> の ルール</a:t>
            </a:r>
            <a:endParaRPr kumimoji="1" lang="ja-JP" altLang="en-US"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11</a:t>
            </a:fld>
            <a:endParaRPr lang="en-US" altLang="ja-JP"/>
          </a:p>
        </p:txBody>
      </p:sp>
      <p:sp>
        <p:nvSpPr>
          <p:cNvPr id="5" name="テキスト ボックス 4"/>
          <p:cNvSpPr txBox="1"/>
          <p:nvPr/>
        </p:nvSpPr>
        <p:spPr>
          <a:xfrm>
            <a:off x="3152800" y="6454497"/>
            <a:ext cx="6688049" cy="430887"/>
          </a:xfrm>
          <a:prstGeom prst="rect">
            <a:avLst/>
          </a:prstGeom>
          <a:noFill/>
        </p:spPr>
        <p:txBody>
          <a:bodyPr wrap="none" rtlCol="0">
            <a:spAutoFit/>
          </a:bodyPr>
          <a:lstStyle/>
          <a:p>
            <a:r>
              <a:rPr lang="en-US" altLang="ja-JP" sz="1100" dirty="0"/>
              <a:t>https://www.kernel.org/doc/Documentation/process/stable-kernel-rules.rst</a:t>
            </a:r>
          </a:p>
          <a:p>
            <a:r>
              <a:rPr lang="en-US" altLang="ja-JP" sz="1100" dirty="0"/>
              <a:t>https://www.kernel.org/doc/Documentation/translations/ja_JP/stable_kernel_rules.txt</a:t>
            </a:r>
            <a:endParaRPr kumimoji="1" lang="ja-JP" altLang="en-US" sz="1100" dirty="0"/>
          </a:p>
        </p:txBody>
      </p:sp>
      <p:graphicFrame>
        <p:nvGraphicFramePr>
          <p:cNvPr id="6" name="表 5"/>
          <p:cNvGraphicFramePr>
            <a:graphicFrameLocks noGrp="1"/>
          </p:cNvGraphicFramePr>
          <p:nvPr>
            <p:extLst>
              <p:ext uri="{D42A27DB-BD31-4B8C-83A1-F6EECF244321}">
                <p14:modId xmlns:p14="http://schemas.microsoft.com/office/powerpoint/2010/main" val="1252009995"/>
              </p:ext>
            </p:extLst>
          </p:nvPr>
        </p:nvGraphicFramePr>
        <p:xfrm>
          <a:off x="200472" y="692696"/>
          <a:ext cx="9433048" cy="5760720"/>
        </p:xfrm>
        <a:graphic>
          <a:graphicData uri="http://schemas.openxmlformats.org/drawingml/2006/table">
            <a:tbl>
              <a:tblPr firstRow="1" bandRow="1">
                <a:tableStyleId>{5940675A-B579-460E-94D1-54222C63F5DA}</a:tableStyleId>
              </a:tblPr>
              <a:tblGrid>
                <a:gridCol w="4896544">
                  <a:extLst>
                    <a:ext uri="{9D8B030D-6E8A-4147-A177-3AD203B41FA5}">
                      <a16:colId xmlns:a16="http://schemas.microsoft.com/office/drawing/2014/main" val="20000"/>
                    </a:ext>
                  </a:extLst>
                </a:gridCol>
                <a:gridCol w="4536504">
                  <a:extLst>
                    <a:ext uri="{9D8B030D-6E8A-4147-A177-3AD203B41FA5}">
                      <a16:colId xmlns:a16="http://schemas.microsoft.com/office/drawing/2014/main" val="20001"/>
                    </a:ext>
                  </a:extLst>
                </a:gridCol>
              </a:tblGrid>
              <a:tr h="227164">
                <a:tc>
                  <a:txBody>
                    <a:bodyPr/>
                    <a:lstStyle/>
                    <a:p>
                      <a:r>
                        <a:rPr kumimoji="1" lang="en-US" altLang="ja-JP" sz="1200" dirty="0"/>
                        <a:t>It must be </a:t>
                      </a:r>
                      <a:r>
                        <a:rPr kumimoji="1" lang="en-US" altLang="ja-JP" sz="1200" dirty="0">
                          <a:solidFill>
                            <a:srgbClr val="FF0000"/>
                          </a:solidFill>
                        </a:rPr>
                        <a:t>obviously correct and tested.</a:t>
                      </a:r>
                      <a:endParaRPr kumimoji="1" lang="ja-JP" altLang="en-US" sz="1200" dirty="0">
                        <a:solidFill>
                          <a:srgbClr val="FF0000"/>
                        </a:solidFill>
                      </a:endParaRPr>
                    </a:p>
                  </a:txBody>
                  <a:tcPr/>
                </a:tc>
                <a:tc>
                  <a:txBody>
                    <a:bodyPr/>
                    <a:lstStyle/>
                    <a:p>
                      <a:r>
                        <a:rPr lang="ja-JP" altLang="en-US" sz="1200" dirty="0">
                          <a:solidFill>
                            <a:srgbClr val="FF0000"/>
                          </a:solidFill>
                        </a:rPr>
                        <a:t>明らかに正しく、テストされているもの</a:t>
                      </a:r>
                      <a:r>
                        <a:rPr lang="ja-JP" altLang="en-US" sz="1200" dirty="0"/>
                        <a:t>でなければならない。</a:t>
                      </a:r>
                      <a:endParaRPr kumimoji="1" lang="ja-JP" altLang="en-US" sz="1200" dirty="0"/>
                    </a:p>
                  </a:txBody>
                  <a:tcPr/>
                </a:tc>
                <a:extLst>
                  <a:ext uri="{0D108BD9-81ED-4DB2-BD59-A6C34878D82A}">
                    <a16:rowId xmlns:a16="http://schemas.microsoft.com/office/drawing/2014/main" val="10000"/>
                  </a:ext>
                </a:extLst>
              </a:tr>
              <a:tr h="227164">
                <a:tc>
                  <a:txBody>
                    <a:bodyPr/>
                    <a:lstStyle/>
                    <a:p>
                      <a:r>
                        <a:rPr lang="en-US" altLang="ja-JP" sz="1200" dirty="0"/>
                        <a:t>It </a:t>
                      </a:r>
                      <a:r>
                        <a:rPr lang="en-US" altLang="ja-JP" sz="1200" dirty="0">
                          <a:solidFill>
                            <a:srgbClr val="FF0000"/>
                          </a:solidFill>
                        </a:rPr>
                        <a:t>cannot be bigger than 100 lines</a:t>
                      </a:r>
                      <a:r>
                        <a:rPr lang="en-US" altLang="ja-JP" sz="1200" dirty="0"/>
                        <a:t>, with context.</a:t>
                      </a:r>
                      <a:endParaRPr kumimoji="1" lang="ja-JP" altLang="en-US" sz="1200" dirty="0"/>
                    </a:p>
                  </a:txBody>
                  <a:tcPr/>
                </a:tc>
                <a:tc>
                  <a:txBody>
                    <a:bodyPr/>
                    <a:lstStyle/>
                    <a:p>
                      <a:r>
                        <a:rPr lang="ja-JP" altLang="en-US" sz="1200" dirty="0"/>
                        <a:t>文脈</a:t>
                      </a:r>
                      <a:r>
                        <a:rPr lang="en-US" altLang="ja-JP" sz="1200" dirty="0"/>
                        <a:t>(</a:t>
                      </a:r>
                      <a:r>
                        <a:rPr lang="ja-JP" altLang="en-US" sz="1200" dirty="0"/>
                        <a:t>変更行の前後</a:t>
                      </a:r>
                      <a:r>
                        <a:rPr lang="en-US" altLang="ja-JP" sz="1200" dirty="0"/>
                        <a:t>)</a:t>
                      </a:r>
                      <a:r>
                        <a:rPr lang="ja-JP" altLang="en-US" sz="1200" dirty="0"/>
                        <a:t>を含めて </a:t>
                      </a:r>
                      <a:r>
                        <a:rPr lang="en-US" altLang="ja-JP" sz="1200" dirty="0">
                          <a:solidFill>
                            <a:srgbClr val="FF0000"/>
                          </a:solidFill>
                        </a:rPr>
                        <a:t>100 </a:t>
                      </a:r>
                      <a:r>
                        <a:rPr lang="ja-JP" altLang="en-US" sz="1200" dirty="0">
                          <a:solidFill>
                            <a:srgbClr val="FF0000"/>
                          </a:solidFill>
                        </a:rPr>
                        <a:t>行より大きくてはいけない</a:t>
                      </a:r>
                      <a:r>
                        <a:rPr lang="ja-JP" altLang="en-US" sz="1200" dirty="0"/>
                        <a:t>。</a:t>
                      </a:r>
                      <a:endParaRPr kumimoji="1" lang="ja-JP" altLang="en-US" sz="1200" dirty="0"/>
                    </a:p>
                  </a:txBody>
                  <a:tcPr/>
                </a:tc>
                <a:extLst>
                  <a:ext uri="{0D108BD9-81ED-4DB2-BD59-A6C34878D82A}">
                    <a16:rowId xmlns:a16="http://schemas.microsoft.com/office/drawing/2014/main" val="10001"/>
                  </a:ext>
                </a:extLst>
              </a:tr>
              <a:tr h="227164">
                <a:tc>
                  <a:txBody>
                    <a:bodyPr/>
                    <a:lstStyle/>
                    <a:p>
                      <a:r>
                        <a:rPr lang="en-US" altLang="ja-JP" sz="1200" dirty="0"/>
                        <a:t>It must </a:t>
                      </a:r>
                      <a:r>
                        <a:rPr lang="en-US" altLang="ja-JP" sz="1200" dirty="0">
                          <a:solidFill>
                            <a:srgbClr val="FF0000"/>
                          </a:solidFill>
                        </a:rPr>
                        <a:t>fix only one thing</a:t>
                      </a:r>
                      <a:r>
                        <a:rPr lang="en-US" altLang="ja-JP" sz="1200" dirty="0"/>
                        <a:t>.</a:t>
                      </a:r>
                      <a:endParaRPr kumimoji="1" lang="ja-JP" altLang="en-US" sz="1200" dirty="0"/>
                    </a:p>
                  </a:txBody>
                  <a:tcPr/>
                </a:tc>
                <a:tc>
                  <a:txBody>
                    <a:bodyPr/>
                    <a:lstStyle/>
                    <a:p>
                      <a:r>
                        <a:rPr lang="ja-JP" altLang="en-US" sz="1200" dirty="0">
                          <a:solidFill>
                            <a:srgbClr val="FF0000"/>
                          </a:solidFill>
                        </a:rPr>
                        <a:t>ただ一個のことだけを修正</a:t>
                      </a:r>
                      <a:r>
                        <a:rPr lang="ja-JP" altLang="en-US" sz="1200" dirty="0"/>
                        <a:t>しているべき。</a:t>
                      </a:r>
                      <a:endParaRPr kumimoji="1" lang="ja-JP" altLang="en-US" sz="1200" dirty="0"/>
                    </a:p>
                  </a:txBody>
                  <a:tcPr/>
                </a:tc>
                <a:extLst>
                  <a:ext uri="{0D108BD9-81ED-4DB2-BD59-A6C34878D82A}">
                    <a16:rowId xmlns:a16="http://schemas.microsoft.com/office/drawing/2014/main" val="10002"/>
                  </a:ext>
                </a:extLst>
              </a:tr>
              <a:tr h="280066">
                <a:tc>
                  <a:txBody>
                    <a:bodyPr/>
                    <a:lstStyle/>
                    <a:p>
                      <a:r>
                        <a:rPr lang="en-US" altLang="ja-JP" sz="1200" dirty="0"/>
                        <a:t>It must fix a </a:t>
                      </a:r>
                      <a:r>
                        <a:rPr lang="en-US" altLang="ja-JP" sz="1200" dirty="0">
                          <a:solidFill>
                            <a:srgbClr val="FF0000"/>
                          </a:solidFill>
                        </a:rPr>
                        <a:t>real bug </a:t>
                      </a:r>
                      <a:r>
                        <a:rPr lang="en-US" altLang="ja-JP" sz="1200" dirty="0"/>
                        <a:t>that bothers people (not a, "This could be a problem..." type thing).</a:t>
                      </a:r>
                      <a:endParaRPr kumimoji="1" lang="ja-JP" altLang="en-US" sz="1200" dirty="0"/>
                    </a:p>
                  </a:txBody>
                  <a:tcPr/>
                </a:tc>
                <a:tc>
                  <a:txBody>
                    <a:bodyPr/>
                    <a:lstStyle/>
                    <a:p>
                      <a:r>
                        <a:rPr lang="ja-JP" altLang="en-US" sz="1200" dirty="0"/>
                        <a:t>皆を悩ませている</a:t>
                      </a:r>
                      <a:r>
                        <a:rPr lang="ja-JP" altLang="en-US" sz="1200" dirty="0">
                          <a:solidFill>
                            <a:srgbClr val="FF0000"/>
                          </a:solidFill>
                        </a:rPr>
                        <a:t>本物のバグ</a:t>
                      </a:r>
                      <a:r>
                        <a:rPr lang="ja-JP" altLang="en-US" sz="1200" dirty="0"/>
                        <a:t>を修正しなければならない。</a:t>
                      </a:r>
                      <a:r>
                        <a:rPr lang="en-US" altLang="ja-JP" sz="1200" dirty="0"/>
                        <a:t>("</a:t>
                      </a:r>
                      <a:r>
                        <a:rPr lang="ja-JP" altLang="en-US" sz="1200" dirty="0"/>
                        <a:t>これはバグで あるかもしれないが</a:t>
                      </a:r>
                      <a:r>
                        <a:rPr lang="en-US" altLang="ja-JP" sz="1200" dirty="0"/>
                        <a:t>..." </a:t>
                      </a:r>
                      <a:r>
                        <a:rPr lang="ja-JP" altLang="en-US" sz="1200" dirty="0" err="1"/>
                        <a:t>のような</a:t>
                      </a:r>
                      <a:r>
                        <a:rPr lang="ja-JP" altLang="en-US" sz="1200" dirty="0"/>
                        <a:t>ものではない</a:t>
                      </a:r>
                      <a:r>
                        <a:rPr lang="en-US" altLang="ja-JP" sz="1200" dirty="0"/>
                        <a:t>)</a:t>
                      </a:r>
                      <a:endParaRPr kumimoji="1" lang="ja-JP" altLang="en-US" sz="1200" dirty="0"/>
                    </a:p>
                  </a:txBody>
                  <a:tcPr/>
                </a:tc>
                <a:extLst>
                  <a:ext uri="{0D108BD9-81ED-4DB2-BD59-A6C34878D82A}">
                    <a16:rowId xmlns:a16="http://schemas.microsoft.com/office/drawing/2014/main" val="10003"/>
                  </a:ext>
                </a:extLst>
              </a:tr>
              <a:tr h="504118">
                <a:tc>
                  <a:txBody>
                    <a:bodyPr/>
                    <a:lstStyle/>
                    <a:p>
                      <a:r>
                        <a:rPr lang="en-US" altLang="ja-JP" sz="1200" dirty="0"/>
                        <a:t>It must fix a problem that causes a build error (but not for things marked CONFIG_BROKEN), an oops, a hang, data corruption, a real security issue, or some "oh, that's not good" issue. </a:t>
                      </a:r>
                      <a:r>
                        <a:rPr lang="en-US" altLang="ja-JP" sz="1200" dirty="0">
                          <a:solidFill>
                            <a:srgbClr val="FF0000"/>
                          </a:solidFill>
                        </a:rPr>
                        <a:t>In short, something critical.</a:t>
                      </a:r>
                      <a:endParaRPr kumimoji="1" lang="ja-JP" altLang="en-US" sz="1200" dirty="0">
                        <a:solidFill>
                          <a:srgbClr val="FF0000"/>
                        </a:solidFill>
                      </a:endParaRPr>
                    </a:p>
                  </a:txBody>
                  <a:tcPr/>
                </a:tc>
                <a:tc>
                  <a:txBody>
                    <a:bodyPr/>
                    <a:lstStyle/>
                    <a:p>
                      <a:r>
                        <a:rPr lang="ja-JP" altLang="en-US" sz="1200" dirty="0"/>
                        <a:t>ビルドエラー</a:t>
                      </a:r>
                      <a:r>
                        <a:rPr lang="en-US" altLang="ja-JP" sz="1200" dirty="0"/>
                        <a:t>(CONFIG_BROKEN</a:t>
                      </a:r>
                      <a:r>
                        <a:rPr lang="ja-JP" altLang="en-US" sz="1200" dirty="0"/>
                        <a:t>になっているものを除く</a:t>
                      </a:r>
                      <a:r>
                        <a:rPr lang="en-US" altLang="ja-JP" sz="1200" dirty="0"/>
                        <a:t>), oops, </a:t>
                      </a:r>
                      <a:r>
                        <a:rPr lang="ja-JP" altLang="en-US" sz="1200" dirty="0"/>
                        <a:t>ハング、デー タ破壊、現実のセキュリティ問題、その他 </a:t>
                      </a:r>
                      <a:r>
                        <a:rPr lang="en-US" altLang="ja-JP" sz="1200" dirty="0"/>
                        <a:t>"</a:t>
                      </a:r>
                      <a:r>
                        <a:rPr lang="ja-JP" altLang="en-US" sz="1200" dirty="0"/>
                        <a:t>ああ、これはダメだね</a:t>
                      </a:r>
                      <a:r>
                        <a:rPr lang="en-US" altLang="ja-JP" sz="1200" dirty="0"/>
                        <a:t>"</a:t>
                      </a:r>
                      <a:r>
                        <a:rPr lang="ja-JP" altLang="en-US" sz="1200" dirty="0"/>
                        <a:t>という </a:t>
                      </a:r>
                      <a:r>
                        <a:rPr lang="ja-JP" altLang="en-US" sz="1200" dirty="0" err="1"/>
                        <a:t>ような</a:t>
                      </a:r>
                      <a:r>
                        <a:rPr lang="ja-JP" altLang="en-US" sz="1200" dirty="0"/>
                        <a:t>ものを修正しなければならない。</a:t>
                      </a:r>
                      <a:r>
                        <a:rPr lang="ja-JP" altLang="en-US" sz="1200" dirty="0">
                          <a:solidFill>
                            <a:srgbClr val="FF0000"/>
                          </a:solidFill>
                        </a:rPr>
                        <a:t>短く言えば、重大な問題。</a:t>
                      </a:r>
                      <a:endParaRPr kumimoji="1" lang="ja-JP" altLang="en-US" sz="1200" dirty="0">
                        <a:solidFill>
                          <a:srgbClr val="FF0000"/>
                        </a:solidFill>
                      </a:endParaRPr>
                    </a:p>
                  </a:txBody>
                  <a:tcPr/>
                </a:tc>
                <a:extLst>
                  <a:ext uri="{0D108BD9-81ED-4DB2-BD59-A6C34878D82A}">
                    <a16:rowId xmlns:a16="http://schemas.microsoft.com/office/drawing/2014/main" val="10004"/>
                  </a:ext>
                </a:extLst>
              </a:tr>
              <a:tr h="840197">
                <a:tc>
                  <a:txBody>
                    <a:bodyPr/>
                    <a:lstStyle/>
                    <a:p>
                      <a:r>
                        <a:rPr lang="en-US" altLang="ja-JP" sz="1200" dirty="0"/>
                        <a:t>Serious issues as reported by a user of a distribution kernel may also be considered if they fix a notable performance or interactivity issue. As these fixes are not as obvious and have a higher risk of a subtle regression they should only be submitted by a distribution kernel maintainer and include an addendum linking to a </a:t>
                      </a:r>
                      <a:r>
                        <a:rPr lang="en-US" altLang="ja-JP" sz="1200" dirty="0" err="1"/>
                        <a:t>bugzilla</a:t>
                      </a:r>
                      <a:r>
                        <a:rPr lang="en-US" altLang="ja-JP" sz="1200" dirty="0"/>
                        <a:t> entry if it exists and additional information on the user-visible impact.</a:t>
                      </a:r>
                      <a:endParaRPr kumimoji="1" lang="ja-JP" altLang="en-US" sz="1200" dirty="0"/>
                    </a:p>
                  </a:txBody>
                  <a:tcPr/>
                </a:tc>
                <a:tc>
                  <a:txBody>
                    <a:bodyPr/>
                    <a:lstStyle/>
                    <a:p>
                      <a:r>
                        <a:rPr kumimoji="1" lang="ja-JP" altLang="en-US" sz="1200" dirty="0"/>
                        <a:t>それらが顕著なパフォーマンスや相互の問題を修正する場合、</a:t>
                      </a:r>
                      <a:r>
                        <a:rPr kumimoji="1" lang="en-US" altLang="ja-JP" sz="1200" dirty="0"/>
                        <a:t>Distribution</a:t>
                      </a:r>
                      <a:r>
                        <a:rPr kumimoji="1" lang="ja-JP" altLang="en-US" sz="1200" dirty="0"/>
                        <a:t> </a:t>
                      </a:r>
                      <a:r>
                        <a:rPr kumimoji="1" lang="en-US" altLang="ja-JP" sz="1200" dirty="0"/>
                        <a:t>Kernel</a:t>
                      </a:r>
                      <a:r>
                        <a:rPr kumimoji="1" lang="ja-JP" altLang="en-US" sz="1200" dirty="0"/>
                        <a:t>のユーザによって報告された重要な問題も考慮するかもしれない。これらの修正が明確ではなく些細なリグレッションの高いリスクが伴うとき、それらは</a:t>
                      </a:r>
                      <a:r>
                        <a:rPr kumimoji="1" lang="en-US" altLang="ja-JP" sz="1200" dirty="0"/>
                        <a:t>Distribution</a:t>
                      </a:r>
                      <a:r>
                        <a:rPr kumimoji="1" lang="ja-JP" altLang="en-US" sz="1200" dirty="0"/>
                        <a:t> </a:t>
                      </a:r>
                      <a:r>
                        <a:rPr kumimoji="1" lang="en-US" altLang="ja-JP" sz="1200" dirty="0"/>
                        <a:t>Kernel</a:t>
                      </a:r>
                      <a:r>
                        <a:rPr kumimoji="1" lang="ja-JP" altLang="en-US" sz="1200" dirty="0"/>
                        <a:t>のメンテナによって提出され、</a:t>
                      </a:r>
                      <a:r>
                        <a:rPr kumimoji="1" lang="en-US" altLang="ja-JP" sz="1200" dirty="0"/>
                        <a:t>Bugzilla</a:t>
                      </a:r>
                      <a:r>
                        <a:rPr kumimoji="1" lang="ja-JP" altLang="en-US" sz="1200" dirty="0"/>
                        <a:t>のエントリがあれば追加リンクとユーザに見える影響上の追加情報を含むべきである。</a:t>
                      </a:r>
                    </a:p>
                  </a:txBody>
                  <a:tcPr/>
                </a:tc>
                <a:extLst>
                  <a:ext uri="{0D108BD9-81ED-4DB2-BD59-A6C34878D82A}">
                    <a16:rowId xmlns:a16="http://schemas.microsoft.com/office/drawing/2014/main" val="10005"/>
                  </a:ext>
                </a:extLst>
              </a:tr>
              <a:tr h="227164">
                <a:tc>
                  <a:txBody>
                    <a:bodyPr/>
                    <a:lstStyle/>
                    <a:p>
                      <a:r>
                        <a:rPr lang="en-US" altLang="ja-JP" sz="1200" dirty="0"/>
                        <a:t>New device IDs and quirks are also accepted.</a:t>
                      </a:r>
                      <a:endParaRPr kumimoji="1" lang="ja-JP" altLang="en-US" sz="1200" dirty="0"/>
                    </a:p>
                  </a:txBody>
                  <a:tcPr/>
                </a:tc>
                <a:tc>
                  <a:txBody>
                    <a:bodyPr/>
                    <a:lstStyle/>
                    <a:p>
                      <a:r>
                        <a:rPr lang="ja-JP" altLang="en-US" sz="1200" dirty="0"/>
                        <a:t>新しい </a:t>
                      </a:r>
                      <a:r>
                        <a:rPr lang="en-US" altLang="ja-JP" sz="1200" dirty="0"/>
                        <a:t>device ID </a:t>
                      </a:r>
                      <a:r>
                        <a:rPr lang="ja-JP" altLang="en-US" sz="1200" dirty="0"/>
                        <a:t>とクオークも受け入れられる。</a:t>
                      </a:r>
                      <a:endParaRPr kumimoji="1" lang="ja-JP" altLang="en-US" sz="1200" dirty="0"/>
                    </a:p>
                  </a:txBody>
                  <a:tcPr/>
                </a:tc>
                <a:extLst>
                  <a:ext uri="{0D108BD9-81ED-4DB2-BD59-A6C34878D82A}">
                    <a16:rowId xmlns:a16="http://schemas.microsoft.com/office/drawing/2014/main" val="10006"/>
                  </a:ext>
                </a:extLst>
              </a:tr>
              <a:tr h="280066">
                <a:tc>
                  <a:txBody>
                    <a:bodyPr/>
                    <a:lstStyle/>
                    <a:p>
                      <a:r>
                        <a:rPr lang="en-US" altLang="ja-JP" sz="1200" dirty="0"/>
                        <a:t>No "theoretical race condition" issues, unless an explanation of how the race can be exploited is also provided.</a:t>
                      </a:r>
                      <a:endParaRPr kumimoji="1" lang="ja-JP" altLang="en-US" sz="1200" dirty="0"/>
                    </a:p>
                  </a:txBody>
                  <a:tcPr/>
                </a:tc>
                <a:tc>
                  <a:txBody>
                    <a:bodyPr/>
                    <a:lstStyle/>
                    <a:p>
                      <a:r>
                        <a:rPr lang="ja-JP" altLang="en-US" sz="1200" dirty="0"/>
                        <a:t>どのように競合状態が発生するかの説明も一緒に書かれていない限り、 </a:t>
                      </a:r>
                      <a:r>
                        <a:rPr lang="en-US" altLang="ja-JP" sz="1200" dirty="0"/>
                        <a:t>"</a:t>
                      </a:r>
                      <a:r>
                        <a:rPr lang="ja-JP" altLang="en-US" sz="1200" dirty="0"/>
                        <a:t>理論的には競合状態になる</a:t>
                      </a:r>
                      <a:r>
                        <a:rPr lang="en-US" altLang="ja-JP" sz="1200" dirty="0"/>
                        <a:t>"</a:t>
                      </a:r>
                      <a:r>
                        <a:rPr lang="ja-JP" altLang="en-US" sz="1200" dirty="0" err="1"/>
                        <a:t>ような</a:t>
                      </a:r>
                      <a:r>
                        <a:rPr lang="ja-JP" altLang="en-US" sz="1200" dirty="0"/>
                        <a:t>ものは不可。</a:t>
                      </a:r>
                      <a:endParaRPr kumimoji="1" lang="ja-JP" altLang="en-US" sz="1200" dirty="0"/>
                    </a:p>
                  </a:txBody>
                  <a:tcPr/>
                </a:tc>
                <a:extLst>
                  <a:ext uri="{0D108BD9-81ED-4DB2-BD59-A6C34878D82A}">
                    <a16:rowId xmlns:a16="http://schemas.microsoft.com/office/drawing/2014/main" val="10007"/>
                  </a:ext>
                </a:extLst>
              </a:tr>
              <a:tr h="280066">
                <a:tc>
                  <a:txBody>
                    <a:bodyPr/>
                    <a:lstStyle/>
                    <a:p>
                      <a:r>
                        <a:rPr lang="en-US" altLang="ja-JP" sz="1200" dirty="0">
                          <a:solidFill>
                            <a:srgbClr val="FF0000"/>
                          </a:solidFill>
                        </a:rPr>
                        <a:t>It cannot contain any "trivial" fixes </a:t>
                      </a:r>
                      <a:r>
                        <a:rPr lang="en-US" altLang="ja-JP" sz="1200" dirty="0"/>
                        <a:t>in it (spelling changes, whitespace cleanups, </a:t>
                      </a:r>
                      <a:r>
                        <a:rPr lang="en-US" altLang="ja-JP" sz="1200" dirty="0" err="1"/>
                        <a:t>etc</a:t>
                      </a:r>
                      <a:r>
                        <a:rPr lang="en-US" altLang="ja-JP" sz="1200" dirty="0"/>
                        <a:t>).</a:t>
                      </a:r>
                      <a:endParaRPr kumimoji="1" lang="ja-JP" altLang="en-US" sz="1200" dirty="0"/>
                    </a:p>
                  </a:txBody>
                  <a:tcPr/>
                </a:tc>
                <a:tc>
                  <a:txBody>
                    <a:bodyPr/>
                    <a:lstStyle/>
                    <a:p>
                      <a:r>
                        <a:rPr lang="ja-JP" altLang="en-US" sz="1200" dirty="0">
                          <a:solidFill>
                            <a:srgbClr val="FF0000"/>
                          </a:solidFill>
                        </a:rPr>
                        <a:t>いかなる些細な修正も含めることはできない</a:t>
                      </a:r>
                      <a:r>
                        <a:rPr lang="ja-JP" altLang="en-US" sz="1200" dirty="0"/>
                        <a:t>。</a:t>
                      </a:r>
                      <a:r>
                        <a:rPr lang="en-US" altLang="ja-JP" sz="1200" dirty="0"/>
                        <a:t>(</a:t>
                      </a:r>
                      <a:r>
                        <a:rPr lang="ja-JP" altLang="en-US" sz="1200" dirty="0"/>
                        <a:t>スペルの修正、空白のクリー ンアップなど</a:t>
                      </a:r>
                      <a:r>
                        <a:rPr lang="en-US" altLang="ja-JP" sz="1200" dirty="0"/>
                        <a:t>)</a:t>
                      </a:r>
                      <a:endParaRPr kumimoji="1" lang="ja-JP" altLang="en-US" sz="1200" dirty="0"/>
                    </a:p>
                  </a:txBody>
                  <a:tcPr/>
                </a:tc>
                <a:extLst>
                  <a:ext uri="{0D108BD9-81ED-4DB2-BD59-A6C34878D82A}">
                    <a16:rowId xmlns:a16="http://schemas.microsoft.com/office/drawing/2014/main" val="10008"/>
                  </a:ext>
                </a:extLst>
              </a:tr>
              <a:tr h="227164">
                <a:tc>
                  <a:txBody>
                    <a:bodyPr/>
                    <a:lstStyle/>
                    <a:p>
                      <a:r>
                        <a:rPr lang="en-US" altLang="ja-JP" sz="1200" dirty="0"/>
                        <a:t>It must follow the</a:t>
                      </a:r>
                    </a:p>
                    <a:p>
                      <a:r>
                        <a:rPr lang="en-US" altLang="ja-JP" sz="1200" dirty="0"/>
                        <a:t>:</a:t>
                      </a:r>
                      <a:r>
                        <a:rPr lang="en-US" altLang="ja-JP" sz="1200" dirty="0" err="1"/>
                        <a:t>ref:`Documentation</a:t>
                      </a:r>
                      <a:r>
                        <a:rPr lang="en-US" altLang="ja-JP" sz="1200" dirty="0"/>
                        <a:t>/process/submitting-</a:t>
                      </a:r>
                      <a:r>
                        <a:rPr lang="en-US" altLang="ja-JP" sz="1200" dirty="0" err="1"/>
                        <a:t>patches.rst</a:t>
                      </a:r>
                      <a:r>
                        <a:rPr lang="en-US" altLang="ja-JP" sz="1200" dirty="0"/>
                        <a:t> &lt;</a:t>
                      </a:r>
                      <a:r>
                        <a:rPr lang="en-US" altLang="ja-JP" sz="1200" dirty="0" err="1"/>
                        <a:t>submittingpatches</a:t>
                      </a:r>
                      <a:r>
                        <a:rPr lang="en-US" altLang="ja-JP" sz="1200" dirty="0"/>
                        <a:t>&gt;`</a:t>
                      </a:r>
                    </a:p>
                    <a:p>
                      <a:r>
                        <a:rPr lang="en-US" altLang="ja-JP" sz="1200" dirty="0"/>
                        <a:t>rules.</a:t>
                      </a:r>
                      <a:endParaRPr kumimoji="1" lang="ja-JP" altLang="en-US" sz="1200" dirty="0"/>
                    </a:p>
                  </a:txBody>
                  <a:tcPr/>
                </a:tc>
                <a:tc>
                  <a:txBody>
                    <a:bodyPr/>
                    <a:lstStyle/>
                    <a:p>
                      <a:r>
                        <a:rPr lang="en-US" altLang="ja-JP" sz="1200" dirty="0"/>
                        <a:t>:</a:t>
                      </a:r>
                      <a:r>
                        <a:rPr lang="en-US" altLang="ja-JP" sz="1200" dirty="0" err="1"/>
                        <a:t>ref:`Documentation</a:t>
                      </a:r>
                      <a:r>
                        <a:rPr lang="en-US" altLang="ja-JP" sz="1200" dirty="0"/>
                        <a:t>/process/submitting-</a:t>
                      </a:r>
                      <a:r>
                        <a:rPr lang="en-US" altLang="ja-JP" sz="1200" dirty="0" err="1"/>
                        <a:t>patches.rst</a:t>
                      </a:r>
                      <a:r>
                        <a:rPr lang="en-US" altLang="ja-JP" sz="1200" dirty="0"/>
                        <a:t> &lt;</a:t>
                      </a:r>
                      <a:r>
                        <a:rPr lang="en-US" altLang="ja-JP" sz="1200" dirty="0" err="1"/>
                        <a:t>submittingpatches</a:t>
                      </a:r>
                      <a:r>
                        <a:rPr lang="en-US" altLang="ja-JP" sz="1200" dirty="0"/>
                        <a:t>&gt;`</a:t>
                      </a:r>
                    </a:p>
                    <a:p>
                      <a:r>
                        <a:rPr lang="ja-JP" altLang="en-US" sz="1200" dirty="0"/>
                        <a:t>の規則に従ったものでなければならない。</a:t>
                      </a:r>
                      <a:endParaRPr kumimoji="1" lang="ja-JP" altLang="en-US" sz="1200" dirty="0"/>
                    </a:p>
                  </a:txBody>
                  <a:tcPr/>
                </a:tc>
                <a:extLst>
                  <a:ext uri="{0D108BD9-81ED-4DB2-BD59-A6C34878D82A}">
                    <a16:rowId xmlns:a16="http://schemas.microsoft.com/office/drawing/2014/main" val="10009"/>
                  </a:ext>
                </a:extLst>
              </a:tr>
              <a:tr h="280066">
                <a:tc>
                  <a:txBody>
                    <a:bodyPr/>
                    <a:lstStyle/>
                    <a:p>
                      <a:r>
                        <a:rPr lang="en-US" altLang="ja-JP" sz="1200" dirty="0">
                          <a:solidFill>
                            <a:srgbClr val="FF0000"/>
                          </a:solidFill>
                        </a:rPr>
                        <a:t>It or an equivalent fix must already exist in Linus' tree (upstream).</a:t>
                      </a:r>
                      <a:endParaRPr kumimoji="1" lang="ja-JP" altLang="en-US" sz="1200" dirty="0">
                        <a:solidFill>
                          <a:srgbClr val="FF0000"/>
                        </a:solidFill>
                      </a:endParaRPr>
                    </a:p>
                  </a:txBody>
                  <a:tcPr/>
                </a:tc>
                <a:tc>
                  <a:txBody>
                    <a:bodyPr/>
                    <a:lstStyle/>
                    <a:p>
                      <a:r>
                        <a:rPr lang="ja-JP" altLang="en-US" sz="1200" dirty="0">
                          <a:solidFill>
                            <a:srgbClr val="FF0000"/>
                          </a:solidFill>
                        </a:rPr>
                        <a:t>パッチ自体か同等の修正が </a:t>
                      </a:r>
                      <a:r>
                        <a:rPr lang="en-US" altLang="ja-JP" sz="1200" dirty="0">
                          <a:solidFill>
                            <a:srgbClr val="FF0000"/>
                          </a:solidFill>
                        </a:rPr>
                        <a:t>Linus </a:t>
                      </a:r>
                      <a:r>
                        <a:rPr lang="ja-JP" altLang="en-US" sz="1200" dirty="0">
                          <a:solidFill>
                            <a:srgbClr val="FF0000"/>
                          </a:solidFill>
                        </a:rPr>
                        <a:t>のツリー</a:t>
                      </a:r>
                      <a:r>
                        <a:rPr lang="en-US" altLang="ja-JP" sz="1200" dirty="0">
                          <a:solidFill>
                            <a:srgbClr val="FF0000"/>
                          </a:solidFill>
                        </a:rPr>
                        <a:t>(upstream)</a:t>
                      </a:r>
                      <a:r>
                        <a:rPr lang="ja-JP" altLang="en-US" sz="1200" dirty="0">
                          <a:solidFill>
                            <a:srgbClr val="FF0000"/>
                          </a:solidFill>
                        </a:rPr>
                        <a:t>に既に存在しなければならない。</a:t>
                      </a:r>
                      <a:endParaRPr kumimoji="1" lang="ja-JP" altLang="en-US" sz="1200" dirty="0">
                        <a:solidFill>
                          <a:srgbClr val="FF0000"/>
                        </a:solidFill>
                      </a:endParaRP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676273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a:latin typeface="Arial Black" panose="020B0A04020102020204" pitchFamily="34" charset="0"/>
              </a:rPr>
              <a:t>Longterm</a:t>
            </a:r>
            <a:r>
              <a:rPr kumimoji="1" lang="en-US" altLang="ja-JP" dirty="0">
                <a:latin typeface="Arial Black" panose="020B0A04020102020204" pitchFamily="34" charset="0"/>
              </a:rPr>
              <a:t> Stable</a:t>
            </a:r>
            <a:r>
              <a:rPr kumimoji="1" lang="ja-JP" altLang="en-US" dirty="0">
                <a:latin typeface="Arial Black" panose="020B0A04020102020204" pitchFamily="34" charset="0"/>
              </a:rPr>
              <a:t> </a:t>
            </a:r>
            <a:r>
              <a:rPr kumimoji="1" lang="en-US" altLang="ja-JP" dirty="0">
                <a:latin typeface="Arial Black" panose="020B0A04020102020204" pitchFamily="34" charset="0"/>
              </a:rPr>
              <a:t>Kernel</a:t>
            </a:r>
            <a:r>
              <a:rPr kumimoji="1" lang="ja-JP" altLang="en-US" dirty="0">
                <a:latin typeface="Arial Black" panose="020B0A04020102020204" pitchFamily="34" charset="0"/>
              </a:rPr>
              <a:t> </a:t>
            </a:r>
            <a:r>
              <a:rPr kumimoji="1" lang="en-US" altLang="ja-JP" dirty="0">
                <a:latin typeface="Arial Black" panose="020B0A04020102020204" pitchFamily="34" charset="0"/>
              </a:rPr>
              <a:t>(LTS)</a:t>
            </a:r>
            <a:endParaRPr kumimoji="1" lang="ja-JP" altLang="en-US" dirty="0">
              <a:latin typeface="Arial Black" panose="020B0A04020102020204" pitchFamily="34" charset="0"/>
            </a:endParaRPr>
          </a:p>
        </p:txBody>
      </p:sp>
      <p:sp>
        <p:nvSpPr>
          <p:cNvPr id="3" name="コンテンツ プレースホルダー 2"/>
          <p:cNvSpPr>
            <a:spLocks noGrp="1"/>
          </p:cNvSpPr>
          <p:nvPr>
            <p:ph idx="1"/>
          </p:nvPr>
        </p:nvSpPr>
        <p:spPr>
          <a:xfrm>
            <a:off x="380492" y="648072"/>
            <a:ext cx="9253028" cy="6309320"/>
          </a:xfrm>
        </p:spPr>
        <p:txBody>
          <a:bodyPr>
            <a:normAutofit fontScale="70000" lnSpcReduction="20000"/>
          </a:bodyPr>
          <a:lstStyle/>
          <a:p>
            <a:r>
              <a:rPr lang="ja-JP" altLang="en-US" dirty="0">
                <a:latin typeface="Arial Black" panose="020B0A04020102020204" pitchFamily="34" charset="0"/>
              </a:rPr>
              <a:t>過去</a:t>
            </a:r>
            <a:endParaRPr kumimoji="1" lang="en-US" altLang="ja-JP" dirty="0">
              <a:latin typeface="Arial Black" panose="020B0A04020102020204" pitchFamily="34" charset="0"/>
            </a:endParaRPr>
          </a:p>
          <a:p>
            <a:pPr lvl="1"/>
            <a:r>
              <a:rPr lang="en-US" altLang="ja-JP" dirty="0">
                <a:latin typeface="Arial Black" panose="020B0A04020102020204" pitchFamily="34" charset="0"/>
              </a:rPr>
              <a:t>Kernel 2.6.16 (2006/03/20</a:t>
            </a:r>
            <a:r>
              <a:rPr lang="ja-JP" altLang="en-US" dirty="0">
                <a:latin typeface="Arial Black" panose="020B0A04020102020204" pitchFamily="34" charset="0"/>
              </a:rPr>
              <a:t> リリース</a:t>
            </a:r>
            <a:r>
              <a:rPr lang="en-US" altLang="ja-JP" dirty="0">
                <a:latin typeface="Arial Black" panose="020B0A04020102020204" pitchFamily="34" charset="0"/>
              </a:rPr>
              <a:t>)</a:t>
            </a:r>
            <a:r>
              <a:rPr lang="ja-JP" altLang="en-US" dirty="0">
                <a:latin typeface="Arial Black" panose="020B0A04020102020204" pitchFamily="34" charset="0"/>
              </a:rPr>
              <a:t>が初めての</a:t>
            </a:r>
            <a:r>
              <a:rPr lang="en-US" altLang="ja-JP" dirty="0">
                <a:latin typeface="Arial Black" panose="020B0A04020102020204" pitchFamily="34" charset="0"/>
              </a:rPr>
              <a:t>LTS</a:t>
            </a:r>
          </a:p>
          <a:p>
            <a:pPr lvl="1"/>
            <a:r>
              <a:rPr lang="ja-JP" altLang="en-US" dirty="0">
                <a:latin typeface="Arial Black" panose="020B0A04020102020204" pitchFamily="34" charset="0"/>
              </a:rPr>
              <a:t>その後、どのバージョンが</a:t>
            </a:r>
            <a:r>
              <a:rPr lang="en-US" altLang="ja-JP" dirty="0">
                <a:latin typeface="Arial Black" panose="020B0A04020102020204" pitchFamily="34" charset="0"/>
              </a:rPr>
              <a:t>LTS</a:t>
            </a:r>
            <a:r>
              <a:rPr lang="ja-JP" altLang="en-US" dirty="0">
                <a:latin typeface="Arial Black" panose="020B0A04020102020204" pitchFamily="34" charset="0"/>
              </a:rPr>
              <a:t>になるかのルールはなかった</a:t>
            </a:r>
            <a:endParaRPr lang="en-US" altLang="ja-JP" dirty="0">
              <a:latin typeface="Arial Black" panose="020B0A04020102020204" pitchFamily="34" charset="0"/>
            </a:endParaRPr>
          </a:p>
          <a:p>
            <a:pPr lvl="1"/>
            <a:r>
              <a:rPr lang="ja-JP" altLang="en-US" dirty="0">
                <a:latin typeface="Arial Black" panose="020B0A04020102020204" pitchFamily="34" charset="0"/>
              </a:rPr>
              <a:t>主要</a:t>
            </a:r>
            <a:r>
              <a:rPr lang="en-US" altLang="ja-JP" dirty="0">
                <a:latin typeface="Arial Black" panose="020B0A04020102020204" pitchFamily="34" charset="0"/>
              </a:rPr>
              <a:t>Distribution</a:t>
            </a:r>
            <a:r>
              <a:rPr lang="ja-JP" altLang="en-US" dirty="0">
                <a:latin typeface="Arial Black" panose="020B0A04020102020204" pitchFamily="34" charset="0"/>
              </a:rPr>
              <a:t>で採用されたバージョンが、「結果的に</a:t>
            </a:r>
            <a:r>
              <a:rPr lang="en-US" altLang="ja-JP" dirty="0">
                <a:latin typeface="Arial Black" panose="020B0A04020102020204" pitchFamily="34" charset="0"/>
              </a:rPr>
              <a:t>LTS</a:t>
            </a:r>
            <a:r>
              <a:rPr lang="ja-JP" altLang="en-US" dirty="0">
                <a:latin typeface="Arial Black" panose="020B0A04020102020204" pitchFamily="34" charset="0"/>
              </a:rPr>
              <a:t>としてメンテナンスすることになった」というもの</a:t>
            </a:r>
            <a:endParaRPr lang="en-US" altLang="ja-JP" dirty="0">
              <a:latin typeface="Arial Black" panose="020B0A04020102020204" pitchFamily="34" charset="0"/>
            </a:endParaRPr>
          </a:p>
          <a:p>
            <a:pPr lvl="1"/>
            <a:r>
              <a:rPr kumimoji="1" lang="ja-JP" altLang="en-US" dirty="0">
                <a:latin typeface="Arial Black" panose="020B0A04020102020204" pitchFamily="34" charset="0"/>
              </a:rPr>
              <a:t>各</a:t>
            </a:r>
            <a:r>
              <a:rPr kumimoji="1" lang="en-US" altLang="ja-JP" dirty="0">
                <a:latin typeface="Arial Black" panose="020B0A04020102020204" pitchFamily="34" charset="0"/>
              </a:rPr>
              <a:t>Distribution</a:t>
            </a:r>
            <a:r>
              <a:rPr kumimoji="1" lang="ja-JP" altLang="en-US" dirty="0">
                <a:latin typeface="Arial Black" panose="020B0A04020102020204" pitchFamily="34" charset="0"/>
              </a:rPr>
              <a:t>が採用したバージョンが、それぞれ</a:t>
            </a:r>
            <a:r>
              <a:rPr kumimoji="1" lang="en-US" altLang="ja-JP" dirty="0">
                <a:latin typeface="Arial Black" panose="020B0A04020102020204" pitchFamily="34" charset="0"/>
              </a:rPr>
              <a:t>LTS</a:t>
            </a:r>
            <a:r>
              <a:rPr kumimoji="1" lang="ja-JP" altLang="en-US" dirty="0">
                <a:latin typeface="Arial Black" panose="020B0A04020102020204" pitchFamily="34" charset="0"/>
              </a:rPr>
              <a:t>になっている状態に。コミュニティとして非効率</a:t>
            </a:r>
            <a:endParaRPr kumimoji="1" lang="en-US" altLang="ja-JP" dirty="0">
              <a:latin typeface="Arial Black" panose="020B0A04020102020204" pitchFamily="34" charset="0"/>
            </a:endParaRPr>
          </a:p>
          <a:p>
            <a:r>
              <a:rPr lang="en-US" altLang="ja-JP" dirty="0">
                <a:latin typeface="Arial Black" panose="020B0A04020102020204" pitchFamily="34" charset="0"/>
              </a:rPr>
              <a:t>2011</a:t>
            </a:r>
            <a:r>
              <a:rPr lang="ja-JP" altLang="en-US" dirty="0">
                <a:latin typeface="Arial Black" panose="020B0A04020102020204" pitchFamily="34" charset="0"/>
              </a:rPr>
              <a:t>年</a:t>
            </a:r>
            <a:r>
              <a:rPr lang="en-US" altLang="ja-JP" dirty="0">
                <a:latin typeface="Arial Black" panose="020B0A04020102020204" pitchFamily="34" charset="0"/>
              </a:rPr>
              <a:t>8</a:t>
            </a:r>
            <a:r>
              <a:rPr lang="ja-JP" altLang="en-US" dirty="0">
                <a:latin typeface="Arial Black" panose="020B0A04020102020204" pitchFamily="34" charset="0"/>
              </a:rPr>
              <a:t>月：</a:t>
            </a:r>
            <a:r>
              <a:rPr lang="en-US" altLang="ja-JP" dirty="0">
                <a:latin typeface="Arial Black" panose="020B0A04020102020204" pitchFamily="34" charset="0"/>
              </a:rPr>
              <a:t>LTS</a:t>
            </a:r>
            <a:r>
              <a:rPr lang="ja-JP" altLang="en-US" dirty="0">
                <a:latin typeface="Arial Black" panose="020B0A04020102020204" pitchFamily="34" charset="0"/>
              </a:rPr>
              <a:t>メンテナーの</a:t>
            </a:r>
            <a:r>
              <a:rPr lang="en-US" altLang="ja-JP" dirty="0">
                <a:latin typeface="Arial Black" panose="020B0A04020102020204" pitchFamily="34" charset="0"/>
              </a:rPr>
              <a:t>Greg</a:t>
            </a:r>
            <a:r>
              <a:rPr lang="ja-JP" altLang="en-US" dirty="0">
                <a:latin typeface="Arial Black" panose="020B0A04020102020204" pitchFamily="34" charset="0"/>
              </a:rPr>
              <a:t>氏が、</a:t>
            </a:r>
            <a:r>
              <a:rPr lang="en-US" altLang="ja-JP" dirty="0">
                <a:latin typeface="Arial Black" panose="020B0A04020102020204" pitchFamily="34" charset="0"/>
              </a:rPr>
              <a:t>LTS</a:t>
            </a:r>
            <a:r>
              <a:rPr lang="ja-JP" altLang="en-US" dirty="0">
                <a:latin typeface="Arial Black" panose="020B0A04020102020204" pitchFamily="34" charset="0"/>
              </a:rPr>
              <a:t>の選定ルールを提案</a:t>
            </a:r>
            <a:endParaRPr lang="en-US" altLang="ja-JP" dirty="0">
              <a:latin typeface="Arial Black" panose="020B0A04020102020204" pitchFamily="34" charset="0"/>
            </a:endParaRPr>
          </a:p>
          <a:p>
            <a:pPr lvl="1"/>
            <a:r>
              <a:rPr lang="en-US" altLang="ja-JP" dirty="0">
                <a:latin typeface="Arial Black" panose="020B0A04020102020204" pitchFamily="34" charset="0"/>
                <a:hlinkClick r:id="rId2"/>
              </a:rPr>
              <a:t>http://www.kroah.com/log/linux/longterm-proposal-08-2011.html</a:t>
            </a:r>
            <a:endParaRPr lang="en-US" altLang="ja-JP" dirty="0">
              <a:latin typeface="Arial Black" panose="020B0A04020102020204" pitchFamily="34" charset="0"/>
            </a:endParaRPr>
          </a:p>
          <a:p>
            <a:r>
              <a:rPr lang="en-US" altLang="ja-JP" dirty="0" err="1">
                <a:latin typeface="Arial Black" panose="020B0A04020102020204" pitchFamily="34" charset="0"/>
              </a:rPr>
              <a:t>Longterm</a:t>
            </a:r>
            <a:r>
              <a:rPr lang="ja-JP" altLang="en-US" dirty="0">
                <a:latin typeface="Arial Black" panose="020B0A04020102020204" pitchFamily="34" charset="0"/>
              </a:rPr>
              <a:t> </a:t>
            </a:r>
            <a:r>
              <a:rPr lang="en-US" altLang="ja-JP" dirty="0">
                <a:latin typeface="Arial Black" panose="020B0A04020102020204" pitchFamily="34" charset="0"/>
              </a:rPr>
              <a:t>Stable Kernel</a:t>
            </a:r>
            <a:r>
              <a:rPr lang="ja-JP" altLang="en-US" dirty="0">
                <a:latin typeface="Arial Black" panose="020B0A04020102020204" pitchFamily="34" charset="0"/>
              </a:rPr>
              <a:t> </a:t>
            </a:r>
            <a:r>
              <a:rPr lang="en-US" altLang="ja-JP" dirty="0">
                <a:latin typeface="Arial Black" panose="020B0A04020102020204" pitchFamily="34" charset="0"/>
              </a:rPr>
              <a:t>selection rules (Greg</a:t>
            </a:r>
            <a:r>
              <a:rPr lang="ja-JP" altLang="en-US" dirty="0">
                <a:latin typeface="Arial Black" panose="020B0A04020102020204" pitchFamily="34" charset="0"/>
              </a:rPr>
              <a:t>氏の提案</a:t>
            </a:r>
            <a:r>
              <a:rPr lang="en-US" altLang="ja-JP" dirty="0">
                <a:latin typeface="Arial Black" panose="020B0A04020102020204" pitchFamily="34" charset="0"/>
              </a:rPr>
              <a:t>)</a:t>
            </a:r>
            <a:endParaRPr kumimoji="1" lang="en-US" altLang="ja-JP" dirty="0">
              <a:latin typeface="Arial Black" panose="020B0A04020102020204" pitchFamily="34" charset="0"/>
            </a:endParaRPr>
          </a:p>
          <a:p>
            <a:pPr lvl="1"/>
            <a:r>
              <a:rPr lang="en-US" altLang="ja-JP" dirty="0">
                <a:solidFill>
                  <a:srgbClr val="FF0000"/>
                </a:solidFill>
                <a:latin typeface="Arial Black" panose="020B0A04020102020204" pitchFamily="34" charset="0"/>
              </a:rPr>
              <a:t>a new -</a:t>
            </a:r>
            <a:r>
              <a:rPr lang="en-US" altLang="ja-JP" dirty="0" err="1">
                <a:solidFill>
                  <a:srgbClr val="FF0000"/>
                </a:solidFill>
                <a:latin typeface="Arial Black" panose="020B0A04020102020204" pitchFamily="34" charset="0"/>
              </a:rPr>
              <a:t>longterm</a:t>
            </a:r>
            <a:r>
              <a:rPr lang="en-US" altLang="ja-JP" dirty="0">
                <a:solidFill>
                  <a:srgbClr val="FF0000"/>
                </a:solidFill>
                <a:latin typeface="Arial Black" panose="020B0A04020102020204" pitchFamily="34" charset="0"/>
              </a:rPr>
              <a:t> kernel is picked every year.</a:t>
            </a:r>
            <a:r>
              <a:rPr lang="ja-JP" altLang="en-US" dirty="0">
                <a:solidFill>
                  <a:srgbClr val="FF0000"/>
                </a:solidFill>
                <a:latin typeface="Arial Black" panose="020B0A04020102020204" pitchFamily="34" charset="0"/>
              </a:rPr>
              <a:t> </a:t>
            </a:r>
            <a:r>
              <a:rPr lang="en-US" altLang="ja-JP" dirty="0">
                <a:solidFill>
                  <a:srgbClr val="FF0000"/>
                </a:solidFill>
                <a:latin typeface="Arial Black" panose="020B0A04020102020204" pitchFamily="34" charset="0"/>
              </a:rPr>
              <a:t>(</a:t>
            </a:r>
            <a:r>
              <a:rPr lang="ja-JP" altLang="en-US" dirty="0">
                <a:solidFill>
                  <a:srgbClr val="FF0000"/>
                </a:solidFill>
                <a:latin typeface="Arial Black" panose="020B0A04020102020204" pitchFamily="34" charset="0"/>
              </a:rPr>
              <a:t>毎年、ひとつのバージョンを</a:t>
            </a:r>
            <a:r>
              <a:rPr lang="en-US" altLang="ja-JP" dirty="0">
                <a:solidFill>
                  <a:srgbClr val="FF0000"/>
                </a:solidFill>
                <a:latin typeface="Arial Black" panose="020B0A04020102020204" pitchFamily="34" charset="0"/>
              </a:rPr>
              <a:t>LTS</a:t>
            </a:r>
            <a:r>
              <a:rPr lang="ja-JP" altLang="en-US" dirty="0">
                <a:solidFill>
                  <a:srgbClr val="FF0000"/>
                </a:solidFill>
                <a:latin typeface="Arial Black" panose="020B0A04020102020204" pitchFamily="34" charset="0"/>
              </a:rPr>
              <a:t>にする</a:t>
            </a:r>
            <a:r>
              <a:rPr lang="en-US" altLang="ja-JP" dirty="0">
                <a:solidFill>
                  <a:srgbClr val="FF0000"/>
                </a:solidFill>
                <a:latin typeface="Arial Black" panose="020B0A04020102020204" pitchFamily="34" charset="0"/>
              </a:rPr>
              <a:t>)</a:t>
            </a:r>
          </a:p>
          <a:p>
            <a:pPr lvl="1"/>
            <a:r>
              <a:rPr lang="en-US" altLang="ja-JP" dirty="0">
                <a:solidFill>
                  <a:srgbClr val="FF0000"/>
                </a:solidFill>
                <a:latin typeface="Arial Black" panose="020B0A04020102020204" pitchFamily="34" charset="0"/>
              </a:rPr>
              <a:t>a -</a:t>
            </a:r>
            <a:r>
              <a:rPr lang="en-US" altLang="ja-JP" dirty="0" err="1">
                <a:solidFill>
                  <a:srgbClr val="FF0000"/>
                </a:solidFill>
                <a:latin typeface="Arial Black" panose="020B0A04020102020204" pitchFamily="34" charset="0"/>
              </a:rPr>
              <a:t>longterm</a:t>
            </a:r>
            <a:r>
              <a:rPr lang="en-US" altLang="ja-JP" dirty="0">
                <a:solidFill>
                  <a:srgbClr val="FF0000"/>
                </a:solidFill>
                <a:latin typeface="Arial Black" panose="020B0A04020102020204" pitchFamily="34" charset="0"/>
              </a:rPr>
              <a:t> kernel is maintained for 2 years and then dropped.</a:t>
            </a:r>
            <a:r>
              <a:rPr lang="ja-JP" altLang="en-US" dirty="0">
                <a:solidFill>
                  <a:srgbClr val="FF0000"/>
                </a:solidFill>
                <a:latin typeface="Arial Black" panose="020B0A04020102020204" pitchFamily="34" charset="0"/>
              </a:rPr>
              <a:t> </a:t>
            </a:r>
            <a:r>
              <a:rPr lang="en-US" altLang="ja-JP" dirty="0">
                <a:solidFill>
                  <a:srgbClr val="FF0000"/>
                </a:solidFill>
                <a:latin typeface="Arial Black" panose="020B0A04020102020204" pitchFamily="34" charset="0"/>
              </a:rPr>
              <a:t>(2</a:t>
            </a:r>
            <a:r>
              <a:rPr lang="ja-JP" altLang="en-US" dirty="0">
                <a:solidFill>
                  <a:srgbClr val="FF0000"/>
                </a:solidFill>
                <a:latin typeface="Arial Black" panose="020B0A04020102020204" pitchFamily="34" charset="0"/>
              </a:rPr>
              <a:t>年間メンテナンスされ、その後</a:t>
            </a:r>
            <a:r>
              <a:rPr lang="en-US" altLang="ja-JP" dirty="0">
                <a:solidFill>
                  <a:srgbClr val="FF0000"/>
                </a:solidFill>
                <a:latin typeface="Arial Black" panose="020B0A04020102020204" pitchFamily="34" charset="0"/>
              </a:rPr>
              <a:t>EOL</a:t>
            </a:r>
            <a:r>
              <a:rPr lang="ja-JP" altLang="en-US" dirty="0">
                <a:solidFill>
                  <a:srgbClr val="FF0000"/>
                </a:solidFill>
                <a:latin typeface="Arial Black" panose="020B0A04020102020204" pitchFamily="34" charset="0"/>
              </a:rPr>
              <a:t>とする</a:t>
            </a:r>
            <a:r>
              <a:rPr lang="en-US" altLang="ja-JP" dirty="0">
                <a:solidFill>
                  <a:srgbClr val="FF0000"/>
                </a:solidFill>
                <a:latin typeface="Arial Black" panose="020B0A04020102020204" pitchFamily="34" charset="0"/>
              </a:rPr>
              <a:t>)</a:t>
            </a:r>
          </a:p>
          <a:p>
            <a:pPr lvl="1"/>
            <a:r>
              <a:rPr lang="en-US" altLang="ja-JP" dirty="0">
                <a:latin typeface="Arial Black" panose="020B0A04020102020204" pitchFamily="34" charset="0"/>
              </a:rPr>
              <a:t>-stable kernels keep the same schedule that they have been (dropping the last one after a new release happens.) These releases are best for products that require new hardware updates (desktop distros, community distros, fast-moving embedded distros (like </a:t>
            </a:r>
            <a:r>
              <a:rPr lang="en-US" altLang="ja-JP" dirty="0" err="1">
                <a:latin typeface="Arial Black" panose="020B0A04020102020204" pitchFamily="34" charset="0"/>
              </a:rPr>
              <a:t>Yocto</a:t>
            </a:r>
            <a:r>
              <a:rPr lang="en-US" altLang="ja-JP" dirty="0">
                <a:latin typeface="Arial Black" panose="020B0A04020102020204" pitchFamily="34" charset="0"/>
              </a:rPr>
              <a:t>)).</a:t>
            </a:r>
          </a:p>
          <a:p>
            <a:pPr lvl="1"/>
            <a:r>
              <a:rPr lang="en-US" altLang="ja-JP" dirty="0">
                <a:latin typeface="Arial Black" panose="020B0A04020102020204" pitchFamily="34" charset="0"/>
              </a:rPr>
              <a:t>the normal -stable rules apply to these -</a:t>
            </a:r>
            <a:r>
              <a:rPr lang="en-US" altLang="ja-JP" dirty="0" err="1">
                <a:latin typeface="Arial Black" panose="020B0A04020102020204" pitchFamily="34" charset="0"/>
              </a:rPr>
              <a:t>longterm</a:t>
            </a:r>
            <a:r>
              <a:rPr lang="en-US" altLang="ja-JP" dirty="0">
                <a:latin typeface="Arial Black" panose="020B0A04020102020204" pitchFamily="34" charset="0"/>
              </a:rPr>
              <a:t> kernels as described in Documentation/stablekernelrules.txt</a:t>
            </a:r>
          </a:p>
          <a:p>
            <a:endParaRPr kumimoji="1" lang="ja-JP" altLang="en-US"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12</a:t>
            </a:fld>
            <a:endParaRPr lang="en-US" altLang="ja-JP"/>
          </a:p>
        </p:txBody>
      </p:sp>
    </p:spTree>
    <p:extLst>
      <p:ext uri="{BB962C8B-B14F-4D97-AF65-F5344CB8AC3E}">
        <p14:creationId xmlns:p14="http://schemas.microsoft.com/office/powerpoint/2010/main" val="40148100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472" y="0"/>
            <a:ext cx="9433048" cy="620713"/>
          </a:xfrm>
        </p:spPr>
        <p:txBody>
          <a:bodyPr>
            <a:normAutofit fontScale="90000"/>
          </a:bodyPr>
          <a:lstStyle/>
          <a:p>
            <a:r>
              <a:rPr kumimoji="1" lang="en-US" altLang="ja-JP" sz="2800" dirty="0">
                <a:latin typeface="Arial Black" panose="020B0A04020102020204" pitchFamily="34" charset="0"/>
              </a:rPr>
              <a:t>upstream kernel maintenance (Stable and </a:t>
            </a:r>
            <a:r>
              <a:rPr kumimoji="1" lang="en-US" altLang="ja-JP" sz="2800" dirty="0" err="1">
                <a:latin typeface="Arial Black" panose="020B0A04020102020204" pitchFamily="34" charset="0"/>
              </a:rPr>
              <a:t>Longterm</a:t>
            </a:r>
            <a:r>
              <a:rPr kumimoji="1" lang="en-US" altLang="ja-JP" sz="2800" dirty="0">
                <a:latin typeface="Arial Black" panose="020B0A04020102020204" pitchFamily="34" charset="0"/>
              </a:rPr>
              <a:t>)</a:t>
            </a:r>
            <a:endParaRPr kumimoji="1" lang="ja-JP" altLang="en-US" sz="2800"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13</a:t>
            </a:fld>
            <a:endParaRPr lang="en-US" altLang="ja-JP"/>
          </a:p>
        </p:txBody>
      </p:sp>
      <p:pic>
        <p:nvPicPr>
          <p:cNvPr id="9" name="図 8">
            <a:extLst>
              <a:ext uri="{FF2B5EF4-FFF2-40B4-BE49-F238E27FC236}">
                <a16:creationId xmlns:a16="http://schemas.microsoft.com/office/drawing/2014/main" id="{C35D51C3-0139-46C8-B21C-6121300D0EDA}"/>
              </a:ext>
            </a:extLst>
          </p:cNvPr>
          <p:cNvPicPr>
            <a:picLocks noChangeAspect="1"/>
          </p:cNvPicPr>
          <p:nvPr/>
        </p:nvPicPr>
        <p:blipFill>
          <a:blip r:embed="rId3"/>
          <a:stretch>
            <a:fillRect/>
          </a:stretch>
        </p:blipFill>
        <p:spPr>
          <a:xfrm>
            <a:off x="416496" y="692696"/>
            <a:ext cx="9078281" cy="2826520"/>
          </a:xfrm>
          <a:prstGeom prst="rect">
            <a:avLst/>
          </a:prstGeom>
        </p:spPr>
      </p:pic>
      <p:sp>
        <p:nvSpPr>
          <p:cNvPr id="10" name="テキスト ボックス 9">
            <a:extLst>
              <a:ext uri="{FF2B5EF4-FFF2-40B4-BE49-F238E27FC236}">
                <a16:creationId xmlns:a16="http://schemas.microsoft.com/office/drawing/2014/main" id="{DF7D185F-3BA1-4373-A40E-9E8D935507A9}"/>
              </a:ext>
            </a:extLst>
          </p:cNvPr>
          <p:cNvSpPr txBox="1"/>
          <p:nvPr/>
        </p:nvSpPr>
        <p:spPr>
          <a:xfrm>
            <a:off x="3872880" y="3401622"/>
            <a:ext cx="6027612" cy="261610"/>
          </a:xfrm>
          <a:prstGeom prst="rect">
            <a:avLst/>
          </a:prstGeom>
          <a:noFill/>
        </p:spPr>
        <p:txBody>
          <a:bodyPr wrap="none" rtlCol="0">
            <a:spAutoFit/>
          </a:bodyPr>
          <a:lstStyle/>
          <a:p>
            <a:r>
              <a:rPr lang="en-US" altLang="ja-JP" sz="1100" dirty="0"/>
              <a:t>https://www.kernel.org/category/releases.html</a:t>
            </a:r>
            <a:r>
              <a:rPr lang="ja-JP" altLang="en-US" sz="1100" dirty="0"/>
              <a:t> より </a:t>
            </a:r>
            <a:r>
              <a:rPr lang="en-US" altLang="ja-JP" sz="1100" dirty="0"/>
              <a:t>(Screenshot</a:t>
            </a:r>
            <a:r>
              <a:rPr lang="ja-JP" altLang="en-US" sz="1100" dirty="0"/>
              <a:t>： </a:t>
            </a:r>
            <a:r>
              <a:rPr lang="en-US" altLang="ja-JP" sz="1100" dirty="0"/>
              <a:t>2019/09/20)</a:t>
            </a:r>
            <a:endParaRPr kumimoji="1" lang="ja-JP" altLang="en-US" sz="1100" dirty="0"/>
          </a:p>
        </p:txBody>
      </p:sp>
      <p:sp>
        <p:nvSpPr>
          <p:cNvPr id="12" name="テキスト ボックス 11">
            <a:extLst>
              <a:ext uri="{FF2B5EF4-FFF2-40B4-BE49-F238E27FC236}">
                <a16:creationId xmlns:a16="http://schemas.microsoft.com/office/drawing/2014/main" id="{A5897A8A-0E88-41DF-BFFB-54EE28BA218C}"/>
              </a:ext>
            </a:extLst>
          </p:cNvPr>
          <p:cNvSpPr txBox="1"/>
          <p:nvPr/>
        </p:nvSpPr>
        <p:spPr>
          <a:xfrm>
            <a:off x="3296816" y="701612"/>
            <a:ext cx="3214854" cy="369332"/>
          </a:xfrm>
          <a:prstGeom prst="rect">
            <a:avLst/>
          </a:prstGeom>
          <a:noFill/>
          <a:ln>
            <a:solidFill>
              <a:srgbClr val="FF0000"/>
            </a:solidFill>
          </a:ln>
        </p:spPr>
        <p:txBody>
          <a:bodyPr wrap="none" rtlCol="0">
            <a:spAutoFit/>
          </a:bodyPr>
          <a:lstStyle/>
          <a:p>
            <a:r>
              <a:rPr lang="en-US" altLang="ja-JP" dirty="0"/>
              <a:t>Screenshot</a:t>
            </a:r>
            <a:r>
              <a:rPr lang="ja-JP" altLang="en-US" dirty="0"/>
              <a:t>： </a:t>
            </a:r>
            <a:r>
              <a:rPr lang="en-US" altLang="ja-JP" dirty="0"/>
              <a:t>2019/09/20</a:t>
            </a:r>
            <a:endParaRPr kumimoji="1" lang="ja-JP" altLang="en-US" dirty="0"/>
          </a:p>
        </p:txBody>
      </p:sp>
      <p:sp>
        <p:nvSpPr>
          <p:cNvPr id="13" name="角丸四角形 8">
            <a:extLst>
              <a:ext uri="{FF2B5EF4-FFF2-40B4-BE49-F238E27FC236}">
                <a16:creationId xmlns:a16="http://schemas.microsoft.com/office/drawing/2014/main" id="{89ED6AC7-06CF-4D8D-9A85-AB5DCEDD081C}"/>
              </a:ext>
            </a:extLst>
          </p:cNvPr>
          <p:cNvSpPr/>
          <p:nvPr/>
        </p:nvSpPr>
        <p:spPr bwMode="auto">
          <a:xfrm>
            <a:off x="411223" y="1412776"/>
            <a:ext cx="1013385" cy="2016224"/>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Black" pitchFamily="34" charset="0"/>
              <a:ea typeface="HGP創英角ｺﾞｼｯｸUB" pitchFamily="50" charset="-128"/>
            </a:endParaRPr>
          </a:p>
        </p:txBody>
      </p:sp>
      <p:sp>
        <p:nvSpPr>
          <p:cNvPr id="14" name="線吹き出し 2 (枠付き) 10">
            <a:extLst>
              <a:ext uri="{FF2B5EF4-FFF2-40B4-BE49-F238E27FC236}">
                <a16:creationId xmlns:a16="http://schemas.microsoft.com/office/drawing/2014/main" id="{6F686B1A-167D-4E01-9700-88C1257EDC4E}"/>
              </a:ext>
            </a:extLst>
          </p:cNvPr>
          <p:cNvSpPr/>
          <p:nvPr/>
        </p:nvSpPr>
        <p:spPr bwMode="auto">
          <a:xfrm>
            <a:off x="1352600" y="3663232"/>
            <a:ext cx="8280920" cy="3150144"/>
          </a:xfrm>
          <a:prstGeom prst="borderCallout2">
            <a:avLst>
              <a:gd name="adj1" fmla="val 18166"/>
              <a:gd name="adj2" fmla="val -153"/>
              <a:gd name="adj3" fmla="val 18335"/>
              <a:gd name="adj4" fmla="val -11214"/>
              <a:gd name="adj5" fmla="val -6500"/>
              <a:gd name="adj6" fmla="val -6224"/>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n-US" altLang="ja-JP" dirty="0"/>
              <a:t>5.4	:</a:t>
            </a:r>
            <a:r>
              <a:rPr lang="ja-JP" altLang="en-US" dirty="0"/>
              <a:t> </a:t>
            </a:r>
            <a:r>
              <a:rPr lang="en-US" altLang="ja-JP" dirty="0"/>
              <a:t>2019</a:t>
            </a:r>
            <a:r>
              <a:rPr lang="ja-JP" altLang="en-US" dirty="0"/>
              <a:t>年</a:t>
            </a:r>
            <a:r>
              <a:rPr lang="en-US" altLang="ja-JP" dirty="0"/>
              <a:t>8</a:t>
            </a:r>
            <a:r>
              <a:rPr lang="ja-JP" altLang="en-US" dirty="0"/>
              <a:t>月に</a:t>
            </a:r>
            <a:r>
              <a:rPr lang="en-US" altLang="ja-JP" dirty="0"/>
              <a:t>LTS</a:t>
            </a:r>
            <a:r>
              <a:rPr lang="ja-JP" altLang="en-US" dirty="0"/>
              <a:t>とすることをアナウンス</a:t>
            </a:r>
            <a:endParaRPr lang="en-US" altLang="ja-JP" dirty="0"/>
          </a:p>
          <a:p>
            <a:r>
              <a:rPr lang="en-US" altLang="ja-JP" dirty="0"/>
              <a:t>	</a:t>
            </a:r>
            <a:r>
              <a:rPr lang="ja-JP" altLang="en-US" dirty="0"/>
              <a:t>　</a:t>
            </a:r>
            <a:r>
              <a:rPr lang="en-US" altLang="ja-JP" dirty="0"/>
              <a:t>(</a:t>
            </a:r>
            <a:r>
              <a:rPr lang="ja-JP" altLang="en-US" dirty="0"/>
              <a:t>発表時はまだリリースされていない</a:t>
            </a:r>
            <a:r>
              <a:rPr lang="en-US" altLang="ja-JP" dirty="0"/>
              <a:t>)</a:t>
            </a:r>
          </a:p>
          <a:p>
            <a:r>
              <a:rPr lang="en-US" altLang="ja-JP" dirty="0"/>
              <a:t>4.19	:</a:t>
            </a:r>
            <a:r>
              <a:rPr lang="ja-JP" altLang="en-US" dirty="0"/>
              <a:t> </a:t>
            </a:r>
            <a:r>
              <a:rPr lang="en-US" altLang="ja-JP" dirty="0"/>
              <a:t>LTS</a:t>
            </a:r>
            <a:r>
              <a:rPr lang="ja-JP" altLang="en-US" dirty="0"/>
              <a:t> </a:t>
            </a:r>
            <a:r>
              <a:rPr lang="en-US" altLang="ja-JP" dirty="0"/>
              <a:t>in 2018</a:t>
            </a:r>
          </a:p>
          <a:p>
            <a:r>
              <a:rPr lang="en-US" altLang="ja-JP" dirty="0"/>
              <a:t>4.14	:</a:t>
            </a:r>
            <a:r>
              <a:rPr lang="ja-JP" altLang="en-US" dirty="0"/>
              <a:t> </a:t>
            </a:r>
            <a:r>
              <a:rPr lang="en-US" altLang="ja-JP" dirty="0"/>
              <a:t>2017</a:t>
            </a:r>
            <a:r>
              <a:rPr lang="ja-JP" altLang="en-US" dirty="0"/>
              <a:t>年</a:t>
            </a:r>
            <a:r>
              <a:rPr lang="en-US" altLang="ja-JP" dirty="0"/>
              <a:t>9</a:t>
            </a:r>
            <a:r>
              <a:rPr lang="ja-JP" altLang="en-US" dirty="0"/>
              <a:t>月に</a:t>
            </a:r>
            <a:r>
              <a:rPr lang="en-US" altLang="ja-JP" dirty="0"/>
              <a:t>Greg</a:t>
            </a:r>
            <a:r>
              <a:rPr lang="ja-JP" altLang="en-US" dirty="0"/>
              <a:t>氏が</a:t>
            </a:r>
            <a:r>
              <a:rPr lang="en-US" altLang="ja-JP" dirty="0"/>
              <a:t>LTS</a:t>
            </a:r>
            <a:r>
              <a:rPr lang="ja-JP" altLang="en-US" dirty="0"/>
              <a:t>とすることをアナウンス</a:t>
            </a:r>
            <a:endParaRPr lang="en-US" altLang="ja-JP" dirty="0"/>
          </a:p>
          <a:p>
            <a:r>
              <a:rPr lang="en-US" altLang="ja-JP" dirty="0"/>
              <a:t>	</a:t>
            </a:r>
            <a:r>
              <a:rPr lang="en-US" altLang="ja-JP" sz="1200" dirty="0">
                <a:hlinkClick r:id="rId4"/>
              </a:rPr>
              <a:t>http://kroah.com/log/blog/2017/09/06/4-dot-14-equals-equals-this-years-lts-kernel/</a:t>
            </a:r>
            <a:endParaRPr lang="en-US" altLang="ja-JP" dirty="0"/>
          </a:p>
          <a:p>
            <a:r>
              <a:rPr lang="en-US" altLang="ja-JP" dirty="0"/>
              <a:t>4.9	:</a:t>
            </a:r>
            <a:r>
              <a:rPr lang="ja-JP" altLang="en-US" dirty="0"/>
              <a:t> </a:t>
            </a:r>
            <a:r>
              <a:rPr lang="en-US" altLang="ja-JP" dirty="0"/>
              <a:t>2017</a:t>
            </a:r>
            <a:r>
              <a:rPr lang="ja-JP" altLang="en-US" dirty="0"/>
              <a:t>年</a:t>
            </a:r>
            <a:r>
              <a:rPr lang="en-US" altLang="ja-JP" dirty="0"/>
              <a:t>1</a:t>
            </a:r>
            <a:r>
              <a:rPr lang="ja-JP" altLang="en-US" dirty="0"/>
              <a:t>月に</a:t>
            </a:r>
            <a:r>
              <a:rPr lang="en-US" altLang="ja-JP" dirty="0"/>
              <a:t>Greg</a:t>
            </a:r>
            <a:r>
              <a:rPr lang="ja-JP" altLang="en-US" dirty="0"/>
              <a:t>氏が</a:t>
            </a:r>
            <a:r>
              <a:rPr lang="en-US" altLang="ja-JP" dirty="0"/>
              <a:t>LTS</a:t>
            </a:r>
            <a:r>
              <a:rPr lang="ja-JP" altLang="en-US" dirty="0"/>
              <a:t>とすることをアナウンス</a:t>
            </a:r>
            <a:endParaRPr lang="en-US" altLang="ja-JP" dirty="0"/>
          </a:p>
          <a:p>
            <a:r>
              <a:rPr lang="en-US" altLang="ja-JP" dirty="0"/>
              <a:t>	</a:t>
            </a:r>
            <a:r>
              <a:rPr lang="ja-JP" altLang="en-US" dirty="0"/>
              <a:t>　</a:t>
            </a:r>
            <a:r>
              <a:rPr lang="en-US" altLang="ja-JP" dirty="0"/>
              <a:t>(LTS in 2017),</a:t>
            </a:r>
            <a:r>
              <a:rPr lang="ja-JP" altLang="en-US" dirty="0"/>
              <a:t> </a:t>
            </a:r>
            <a:r>
              <a:rPr lang="en-US" altLang="ja-JP" dirty="0" err="1"/>
              <a:t>Debian</a:t>
            </a:r>
            <a:r>
              <a:rPr lang="en-US" altLang="ja-JP" dirty="0"/>
              <a:t> 9</a:t>
            </a:r>
            <a:r>
              <a:rPr lang="ja-JP" altLang="en-US" dirty="0"/>
              <a:t> </a:t>
            </a:r>
            <a:r>
              <a:rPr lang="en-US" altLang="ja-JP" dirty="0"/>
              <a:t>(Stretch)</a:t>
            </a:r>
            <a:r>
              <a:rPr lang="ja-JP" altLang="en-US" dirty="0"/>
              <a:t>で使われている</a:t>
            </a:r>
            <a:endParaRPr lang="en-US" altLang="ja-JP" dirty="0"/>
          </a:p>
          <a:p>
            <a:r>
              <a:rPr lang="en-US" altLang="ja-JP" dirty="0"/>
              <a:t>	</a:t>
            </a:r>
            <a:r>
              <a:rPr lang="ja-JP" altLang="en-US" dirty="0"/>
              <a:t>　</a:t>
            </a:r>
            <a:r>
              <a:rPr lang="en-US" altLang="ja-JP" sz="1200" dirty="0" err="1"/>
              <a:t>Debian</a:t>
            </a:r>
            <a:r>
              <a:rPr lang="ja-JP" altLang="en-US" sz="1200" dirty="0"/>
              <a:t> </a:t>
            </a:r>
            <a:r>
              <a:rPr lang="en-US" altLang="ja-JP" sz="1200" dirty="0"/>
              <a:t>9</a:t>
            </a:r>
            <a:r>
              <a:rPr lang="ja-JP" altLang="en-US" sz="1200" dirty="0"/>
              <a:t> </a:t>
            </a:r>
            <a:r>
              <a:rPr lang="en-US" altLang="ja-JP" sz="1200" dirty="0"/>
              <a:t>:</a:t>
            </a:r>
            <a:r>
              <a:rPr lang="ja-JP" altLang="en-US" sz="1200" dirty="0"/>
              <a:t> </a:t>
            </a:r>
            <a:r>
              <a:rPr lang="en-US" altLang="ja-JP" sz="1200" dirty="0">
                <a:hlinkClick r:id="rId5"/>
              </a:rPr>
              <a:t>https://wiki.debian.org/DebianStretch</a:t>
            </a:r>
            <a:endParaRPr lang="en-US" altLang="ja-JP" dirty="0"/>
          </a:p>
          <a:p>
            <a:r>
              <a:rPr lang="en-US" altLang="ja-JP" dirty="0"/>
              <a:t>4.4	: LTS in 2016</a:t>
            </a:r>
            <a:r>
              <a:rPr lang="ja-JP" altLang="en-US" dirty="0"/>
              <a:t> </a:t>
            </a:r>
            <a:r>
              <a:rPr lang="en-US" altLang="ja-JP" dirty="0"/>
              <a:t>(Ubuntu 16.04)</a:t>
            </a:r>
          </a:p>
          <a:p>
            <a:r>
              <a:rPr lang="en-US" altLang="ja-JP" dirty="0"/>
              <a:t>	</a:t>
            </a:r>
            <a:r>
              <a:rPr lang="ja-JP" altLang="en-US" dirty="0"/>
              <a:t>　</a:t>
            </a:r>
            <a:r>
              <a:rPr lang="en-US" altLang="ja-JP" dirty="0"/>
              <a:t>2017</a:t>
            </a:r>
            <a:r>
              <a:rPr lang="ja-JP" altLang="en-US" dirty="0"/>
              <a:t>年</a:t>
            </a:r>
            <a:r>
              <a:rPr lang="en-US" altLang="ja-JP" dirty="0"/>
              <a:t>9</a:t>
            </a:r>
            <a:r>
              <a:rPr lang="ja-JP" altLang="en-US" dirty="0"/>
              <a:t>月の</a:t>
            </a:r>
            <a:r>
              <a:rPr lang="en-US" altLang="ja-JP" dirty="0" err="1"/>
              <a:t>Linaro</a:t>
            </a:r>
            <a:r>
              <a:rPr lang="en-US" altLang="ja-JP" dirty="0"/>
              <a:t> Connect</a:t>
            </a:r>
            <a:r>
              <a:rPr lang="ja-JP" altLang="en-US" dirty="0"/>
              <a:t>で「</a:t>
            </a:r>
            <a:r>
              <a:rPr lang="en-US" altLang="ja-JP" dirty="0"/>
              <a:t>6</a:t>
            </a:r>
            <a:r>
              <a:rPr lang="ja-JP" altLang="en-US" dirty="0"/>
              <a:t>年</a:t>
            </a:r>
            <a:r>
              <a:rPr lang="en-US" altLang="ja-JP" dirty="0"/>
              <a:t>LTS</a:t>
            </a:r>
            <a:r>
              <a:rPr lang="ja-JP" altLang="en-US" dirty="0"/>
              <a:t>」とすることが発表された</a:t>
            </a:r>
            <a:endParaRPr lang="en-US" altLang="ja-JP" dirty="0"/>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a:t>3.16	: Debian 8 </a:t>
            </a:r>
            <a:r>
              <a:rPr lang="ja-JP" altLang="en-US" dirty="0"/>
              <a:t>で使われている</a:t>
            </a:r>
            <a:endParaRPr lang="en-US" altLang="ja-JP" dirty="0"/>
          </a:p>
        </p:txBody>
      </p:sp>
    </p:spTree>
    <p:extLst>
      <p:ext uri="{BB962C8B-B14F-4D97-AF65-F5344CB8AC3E}">
        <p14:creationId xmlns:p14="http://schemas.microsoft.com/office/powerpoint/2010/main" val="4254959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B8D048-7309-4DAB-B18D-64DD0D89E46A}"/>
              </a:ext>
            </a:extLst>
          </p:cNvPr>
          <p:cNvSpPr>
            <a:spLocks noGrp="1"/>
          </p:cNvSpPr>
          <p:nvPr>
            <p:ph type="title"/>
          </p:nvPr>
        </p:nvSpPr>
        <p:spPr/>
        <p:txBody>
          <a:bodyPr/>
          <a:lstStyle/>
          <a:p>
            <a:r>
              <a:rPr lang="en-US" altLang="ja-JP" dirty="0">
                <a:latin typeface="Arial Black" panose="020B0A04020102020204" pitchFamily="34" charset="0"/>
              </a:rPr>
              <a:t>Actual</a:t>
            </a:r>
            <a:r>
              <a:rPr lang="ja-JP" altLang="en-US" dirty="0">
                <a:latin typeface="Arial Black" panose="020B0A04020102020204" pitchFamily="34" charset="0"/>
              </a:rPr>
              <a:t> </a:t>
            </a:r>
            <a:r>
              <a:rPr lang="en-US" altLang="ja-JP" dirty="0">
                <a:latin typeface="Arial Black" panose="020B0A04020102020204" pitchFamily="34" charset="0"/>
              </a:rPr>
              <a:t>Use</a:t>
            </a:r>
            <a:r>
              <a:rPr lang="ja-JP" altLang="en-US" dirty="0">
                <a:latin typeface="Arial Black" panose="020B0A04020102020204" pitchFamily="34" charset="0"/>
              </a:rPr>
              <a:t> </a:t>
            </a:r>
            <a:r>
              <a:rPr lang="en-US" altLang="ja-JP" dirty="0">
                <a:latin typeface="Arial Black" panose="020B0A04020102020204" pitchFamily="34" charset="0"/>
              </a:rPr>
              <a:t>Case</a:t>
            </a:r>
            <a:r>
              <a:rPr lang="ja-JP" altLang="en-US" dirty="0">
                <a:latin typeface="Arial Black" panose="020B0A04020102020204" pitchFamily="34" charset="0"/>
              </a:rPr>
              <a:t> </a:t>
            </a:r>
            <a:r>
              <a:rPr lang="en-US" altLang="ja-JP" dirty="0">
                <a:latin typeface="Arial Black" panose="020B0A04020102020204" pitchFamily="34" charset="0"/>
              </a:rPr>
              <a:t>of LTS</a:t>
            </a:r>
            <a:endParaRPr kumimoji="1" lang="ja-JP" altLang="en-US" dirty="0">
              <a:latin typeface="Arial Black" panose="020B0A04020102020204" pitchFamily="34" charset="0"/>
            </a:endParaRPr>
          </a:p>
        </p:txBody>
      </p:sp>
      <p:sp>
        <p:nvSpPr>
          <p:cNvPr id="4" name="スライド番号プレースホルダー 3">
            <a:extLst>
              <a:ext uri="{FF2B5EF4-FFF2-40B4-BE49-F238E27FC236}">
                <a16:creationId xmlns:a16="http://schemas.microsoft.com/office/drawing/2014/main" id="{D3ADBC55-678D-4E72-8EC1-5FD2C3EDF02F}"/>
              </a:ext>
            </a:extLst>
          </p:cNvPr>
          <p:cNvSpPr>
            <a:spLocks noGrp="1"/>
          </p:cNvSpPr>
          <p:nvPr>
            <p:ph type="sldNum" sz="quarter" idx="12"/>
          </p:nvPr>
        </p:nvSpPr>
        <p:spPr/>
        <p:txBody>
          <a:bodyPr/>
          <a:lstStyle/>
          <a:p>
            <a:fld id="{E1DFF8A6-EE54-4210-8F3C-CB7615268D43}" type="slidenum">
              <a:rPr lang="en-US" altLang="ja-JP" smtClean="0"/>
              <a:pPr/>
              <a:t>14</a:t>
            </a:fld>
            <a:endParaRPr lang="en-US" altLang="ja-JP"/>
          </a:p>
        </p:txBody>
      </p:sp>
      <p:sp>
        <p:nvSpPr>
          <p:cNvPr id="5" name="テキスト ボックス 4">
            <a:extLst>
              <a:ext uri="{FF2B5EF4-FFF2-40B4-BE49-F238E27FC236}">
                <a16:creationId xmlns:a16="http://schemas.microsoft.com/office/drawing/2014/main" id="{8FA8AF73-5505-43FA-9458-B736AF31012E}"/>
              </a:ext>
            </a:extLst>
          </p:cNvPr>
          <p:cNvSpPr txBox="1"/>
          <p:nvPr/>
        </p:nvSpPr>
        <p:spPr>
          <a:xfrm>
            <a:off x="5836023" y="6543928"/>
            <a:ext cx="4032129" cy="276999"/>
          </a:xfrm>
          <a:prstGeom prst="rect">
            <a:avLst/>
          </a:prstGeom>
          <a:noFill/>
        </p:spPr>
        <p:txBody>
          <a:bodyPr wrap="none" rtlCol="0">
            <a:spAutoFit/>
          </a:bodyPr>
          <a:lstStyle/>
          <a:p>
            <a:r>
              <a:rPr lang="en-US" altLang="ja-JP" sz="1200" dirty="0">
                <a:hlinkClick r:id="rId3"/>
              </a:rPr>
              <a:t>https://elinux.org/images/3/38/LTSI-OSSNA.pdf</a:t>
            </a:r>
            <a:endParaRPr kumimoji="1" lang="ja-JP" altLang="en-US" sz="1200" dirty="0"/>
          </a:p>
        </p:txBody>
      </p:sp>
      <p:graphicFrame>
        <p:nvGraphicFramePr>
          <p:cNvPr id="6" name="表 5">
            <a:extLst>
              <a:ext uri="{FF2B5EF4-FFF2-40B4-BE49-F238E27FC236}">
                <a16:creationId xmlns:a16="http://schemas.microsoft.com/office/drawing/2014/main" id="{646383F1-A960-476D-8AD3-8F3484271F58}"/>
              </a:ext>
            </a:extLst>
          </p:cNvPr>
          <p:cNvGraphicFramePr>
            <a:graphicFrameLocks noGrp="1"/>
          </p:cNvGraphicFramePr>
          <p:nvPr>
            <p:extLst>
              <p:ext uri="{D42A27DB-BD31-4B8C-83A1-F6EECF244321}">
                <p14:modId xmlns:p14="http://schemas.microsoft.com/office/powerpoint/2010/main" val="3422125951"/>
              </p:ext>
            </p:extLst>
          </p:nvPr>
        </p:nvGraphicFramePr>
        <p:xfrm>
          <a:off x="331369" y="764704"/>
          <a:ext cx="9243263" cy="4175760"/>
        </p:xfrm>
        <a:graphic>
          <a:graphicData uri="http://schemas.openxmlformats.org/drawingml/2006/table">
            <a:tbl>
              <a:tblPr firstRow="1" bandRow="1">
                <a:tableStyleId>{F5AB1C69-6EDB-4FF4-983F-18BD219EF322}</a:tableStyleId>
              </a:tblPr>
              <a:tblGrid>
                <a:gridCol w="3672408">
                  <a:extLst>
                    <a:ext uri="{9D8B030D-6E8A-4147-A177-3AD203B41FA5}">
                      <a16:colId xmlns:a16="http://schemas.microsoft.com/office/drawing/2014/main" val="2081047647"/>
                    </a:ext>
                  </a:extLst>
                </a:gridCol>
                <a:gridCol w="5570855">
                  <a:extLst>
                    <a:ext uri="{9D8B030D-6E8A-4147-A177-3AD203B41FA5}">
                      <a16:colId xmlns:a16="http://schemas.microsoft.com/office/drawing/2014/main" val="3827343099"/>
                    </a:ext>
                  </a:extLst>
                </a:gridCol>
              </a:tblGrid>
              <a:tr h="370840">
                <a:tc>
                  <a:txBody>
                    <a:bodyPr/>
                    <a:lstStyle/>
                    <a:p>
                      <a:r>
                        <a:rPr kumimoji="1" lang="en-US" altLang="ja-JP" sz="2400" b="0" dirty="0">
                          <a:solidFill>
                            <a:schemeClr val="tx1"/>
                          </a:solidFill>
                          <a:latin typeface="Arial Black" panose="020B0A04020102020204" pitchFamily="34" charset="0"/>
                        </a:rPr>
                        <a:t>OS / Product</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kumimoji="1" lang="en-US" altLang="ja-JP" sz="2400" b="0" dirty="0">
                          <a:solidFill>
                            <a:schemeClr val="tx1"/>
                          </a:solidFill>
                          <a:latin typeface="Arial Black" panose="020B0A04020102020204" pitchFamily="34" charset="0"/>
                        </a:rPr>
                        <a:t>Linux Kernel Version</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2614456889"/>
                  </a:ext>
                </a:extLst>
              </a:tr>
              <a:tr h="370840">
                <a:tc>
                  <a:txBody>
                    <a:bodyPr/>
                    <a:lstStyle/>
                    <a:p>
                      <a:r>
                        <a:rPr kumimoji="1" lang="en-US" altLang="ja-JP" sz="2400" b="0" dirty="0">
                          <a:solidFill>
                            <a:schemeClr val="tx1"/>
                          </a:solidFill>
                          <a:latin typeface="Arial Black" panose="020B0A04020102020204" pitchFamily="34" charset="0"/>
                        </a:rPr>
                        <a:t>LTS</a:t>
                      </a:r>
                      <a:r>
                        <a:rPr kumimoji="1" lang="ja-JP" altLang="en-US" sz="2400" b="0" dirty="0">
                          <a:solidFill>
                            <a:schemeClr val="tx1"/>
                          </a:solidFill>
                          <a:latin typeface="Arial Black" panose="020B0A04020102020204" pitchFamily="34" charset="0"/>
                        </a:rPr>
                        <a:t> </a:t>
                      </a:r>
                      <a:r>
                        <a:rPr kumimoji="1" lang="en-US" altLang="ja-JP" sz="2400" b="0" dirty="0">
                          <a:solidFill>
                            <a:schemeClr val="tx1"/>
                          </a:solidFill>
                          <a:latin typeface="Arial Black" panose="020B0A04020102020204" pitchFamily="34" charset="0"/>
                        </a:rPr>
                        <a:t>Version</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400" b="0" dirty="0">
                          <a:solidFill>
                            <a:schemeClr val="tx1"/>
                          </a:solidFill>
                          <a:latin typeface="Arial Black" panose="020B0A04020102020204" pitchFamily="34" charset="0"/>
                        </a:rPr>
                        <a:t>3.16,  4.4,   4.9,   4.14,  </a:t>
                      </a:r>
                      <a:r>
                        <a:rPr kumimoji="1" lang="ja-JP" altLang="en-US" sz="2400" b="0" dirty="0">
                          <a:solidFill>
                            <a:schemeClr val="tx1"/>
                          </a:solidFill>
                          <a:latin typeface="Arial Black" panose="020B0A04020102020204" pitchFamily="34" charset="0"/>
                        </a:rPr>
                        <a:t> </a:t>
                      </a:r>
                      <a:r>
                        <a:rPr kumimoji="1" lang="en-US" altLang="ja-JP" sz="2400" b="0" dirty="0">
                          <a:solidFill>
                            <a:schemeClr val="tx1"/>
                          </a:solidFill>
                          <a:latin typeface="Arial Black" panose="020B0A04020102020204" pitchFamily="34" charset="0"/>
                        </a:rPr>
                        <a:t>4.19</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66841140"/>
                  </a:ext>
                </a:extLst>
              </a:tr>
              <a:tr h="117128">
                <a:tc gridSpan="2">
                  <a:txBody>
                    <a:bodyPr/>
                    <a:lstStyle/>
                    <a:p>
                      <a:endParaRPr kumimoji="1" lang="ja-JP" altLang="en-US" sz="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02339922"/>
                  </a:ext>
                </a:extLst>
              </a:tr>
              <a:tr h="370840">
                <a:tc>
                  <a:txBody>
                    <a:bodyPr/>
                    <a:lstStyle/>
                    <a:p>
                      <a:r>
                        <a:rPr kumimoji="1" lang="en-US" altLang="ja-JP" sz="2400" b="0" dirty="0">
                          <a:solidFill>
                            <a:schemeClr val="tx1"/>
                          </a:solidFill>
                          <a:latin typeface="Arial Black" panose="020B0A04020102020204" pitchFamily="34" charset="0"/>
                        </a:rPr>
                        <a:t>Android</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400" b="0" dirty="0">
                          <a:solidFill>
                            <a:schemeClr val="tx1"/>
                          </a:solidFill>
                          <a:latin typeface="Arial Black" panose="020B0A04020102020204" pitchFamily="34" charset="0"/>
                        </a:rPr>
                        <a:t>          4.4,   4,9,   4.14</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86717639"/>
                  </a:ext>
                </a:extLst>
              </a:tr>
              <a:tr h="370840">
                <a:tc>
                  <a:txBody>
                    <a:bodyPr/>
                    <a:lstStyle/>
                    <a:p>
                      <a:r>
                        <a:rPr kumimoji="1" lang="en-US" altLang="ja-JP" sz="2400" b="0" dirty="0">
                          <a:solidFill>
                            <a:schemeClr val="tx1"/>
                          </a:solidFill>
                          <a:latin typeface="Arial Black" panose="020B0A04020102020204" pitchFamily="34" charset="0"/>
                        </a:rPr>
                        <a:t>Chrome Book</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400" b="0" dirty="0">
                          <a:solidFill>
                            <a:schemeClr val="tx1"/>
                          </a:solidFill>
                          <a:latin typeface="Arial Black" panose="020B0A04020102020204" pitchFamily="34" charset="0"/>
                        </a:rPr>
                        <a:t>          4.4,            4.14</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7021592"/>
                  </a:ext>
                </a:extLst>
              </a:tr>
              <a:tr h="370840">
                <a:tc>
                  <a:txBody>
                    <a:bodyPr/>
                    <a:lstStyle/>
                    <a:p>
                      <a:r>
                        <a:rPr kumimoji="1" lang="en-US" altLang="ja-JP" sz="2400" b="0" dirty="0">
                          <a:solidFill>
                            <a:schemeClr val="tx1"/>
                          </a:solidFill>
                          <a:latin typeface="Arial Black" panose="020B0A04020102020204" pitchFamily="34" charset="0"/>
                        </a:rPr>
                        <a:t>Windows Subsystem for Linux 2</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400" b="0" dirty="0">
                          <a:solidFill>
                            <a:schemeClr val="tx1"/>
                          </a:solidFill>
                          <a:latin typeface="Arial Black" panose="020B0A04020102020204" pitchFamily="34" charset="0"/>
                        </a:rPr>
                        <a:t> </a:t>
                      </a:r>
                      <a:r>
                        <a:rPr kumimoji="1" lang="en-US" altLang="ja-JP" sz="2400" b="0" dirty="0">
                          <a:solidFill>
                            <a:schemeClr val="tx1"/>
                          </a:solidFill>
                          <a:latin typeface="Arial Black" panose="020B0A04020102020204" pitchFamily="34" charset="0"/>
                        </a:rPr>
                        <a:t>                                      4.19</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58098001"/>
                  </a:ext>
                </a:extLst>
              </a:tr>
              <a:tr h="370840">
                <a:tc>
                  <a:txBody>
                    <a:bodyPr/>
                    <a:lstStyle/>
                    <a:p>
                      <a:r>
                        <a:rPr kumimoji="1" lang="en-US" altLang="ja-JP" sz="2400" b="0" dirty="0">
                          <a:solidFill>
                            <a:schemeClr val="tx1"/>
                          </a:solidFill>
                          <a:latin typeface="Arial Black" panose="020B0A04020102020204" pitchFamily="34" charset="0"/>
                        </a:rPr>
                        <a:t>Raspbian (July 2019)</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400" b="0" dirty="0">
                          <a:solidFill>
                            <a:schemeClr val="tx1"/>
                          </a:solidFill>
                          <a:latin typeface="Arial Black" panose="020B0A04020102020204" pitchFamily="34" charset="0"/>
                        </a:rPr>
                        <a:t> </a:t>
                      </a:r>
                      <a:r>
                        <a:rPr kumimoji="1" lang="ja-JP" altLang="en-US" sz="2400" b="0" dirty="0">
                          <a:solidFill>
                            <a:schemeClr val="tx1"/>
                          </a:solidFill>
                          <a:latin typeface="Arial Black" panose="020B0A04020102020204" pitchFamily="34" charset="0"/>
                        </a:rPr>
                        <a:t> </a:t>
                      </a:r>
                      <a:r>
                        <a:rPr kumimoji="1" lang="en-US" altLang="ja-JP" sz="2400" b="0" dirty="0">
                          <a:solidFill>
                            <a:schemeClr val="tx1"/>
                          </a:solidFill>
                          <a:latin typeface="Arial Black" panose="020B0A04020102020204" pitchFamily="34" charset="0"/>
                        </a:rPr>
                        <a:t>                                     4.19</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63018814"/>
                  </a:ext>
                </a:extLst>
              </a:tr>
              <a:tr h="370840">
                <a:tc>
                  <a:txBody>
                    <a:bodyPr/>
                    <a:lstStyle/>
                    <a:p>
                      <a:r>
                        <a:rPr kumimoji="1" lang="en-US" altLang="ja-JP" sz="2400" b="0" dirty="0">
                          <a:solidFill>
                            <a:schemeClr val="tx1"/>
                          </a:solidFill>
                          <a:latin typeface="Arial Black" panose="020B0A04020102020204" pitchFamily="34" charset="0"/>
                        </a:rPr>
                        <a:t>Amazon Linux</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400" b="0" dirty="0">
                          <a:solidFill>
                            <a:schemeClr val="tx1"/>
                          </a:solidFill>
                          <a:latin typeface="Arial Black" panose="020B0A04020102020204" pitchFamily="34" charset="0"/>
                        </a:rPr>
                        <a:t>                            4.14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68753542"/>
                  </a:ext>
                </a:extLst>
              </a:tr>
              <a:tr h="370840">
                <a:tc>
                  <a:txBody>
                    <a:bodyPr/>
                    <a:lstStyle/>
                    <a:p>
                      <a:r>
                        <a:rPr kumimoji="1" lang="en-US" altLang="ja-JP" sz="2400" b="0" dirty="0">
                          <a:solidFill>
                            <a:schemeClr val="tx1"/>
                          </a:solidFill>
                          <a:latin typeface="Arial Black" panose="020B0A04020102020204" pitchFamily="34" charset="0"/>
                        </a:rPr>
                        <a:t>Debian</a:t>
                      </a:r>
                      <a:endParaRPr kumimoji="1" lang="ja-JP" altLang="en-US" sz="2400"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400" b="0" dirty="0">
                          <a:solidFill>
                            <a:schemeClr val="tx1"/>
                          </a:solidFill>
                          <a:latin typeface="Arial Black" panose="020B0A04020102020204" pitchFamily="34" charset="0"/>
                        </a:rPr>
                        <a:t>3.16(8),      4.9(9),     </a:t>
                      </a:r>
                      <a:r>
                        <a:rPr kumimoji="1" lang="ja-JP" altLang="en-US" sz="2400" b="0" dirty="0">
                          <a:solidFill>
                            <a:schemeClr val="tx1"/>
                          </a:solidFill>
                          <a:latin typeface="Arial Black" panose="020B0A04020102020204" pitchFamily="34" charset="0"/>
                        </a:rPr>
                        <a:t> </a:t>
                      </a:r>
                      <a:r>
                        <a:rPr kumimoji="1" lang="en-US" altLang="ja-JP" sz="2400" b="0" dirty="0">
                          <a:solidFill>
                            <a:schemeClr val="tx1"/>
                          </a:solidFill>
                          <a:latin typeface="Arial Black" panose="020B0A04020102020204" pitchFamily="34" charset="0"/>
                        </a:rPr>
                        <a:t>    4.19(10)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9235652"/>
                  </a:ext>
                </a:extLst>
              </a:tr>
            </a:tbl>
          </a:graphicData>
        </a:graphic>
      </p:graphicFrame>
      <p:sp>
        <p:nvSpPr>
          <p:cNvPr id="7" name="テキスト ボックス 6">
            <a:extLst>
              <a:ext uri="{FF2B5EF4-FFF2-40B4-BE49-F238E27FC236}">
                <a16:creationId xmlns:a16="http://schemas.microsoft.com/office/drawing/2014/main" id="{79A317D7-16F6-4F4C-B917-7A79A4230B63}"/>
              </a:ext>
            </a:extLst>
          </p:cNvPr>
          <p:cNvSpPr txBox="1"/>
          <p:nvPr/>
        </p:nvSpPr>
        <p:spPr>
          <a:xfrm>
            <a:off x="200472" y="5805264"/>
            <a:ext cx="7329955" cy="1015663"/>
          </a:xfrm>
          <a:prstGeom prst="rect">
            <a:avLst/>
          </a:prstGeom>
          <a:noFill/>
        </p:spPr>
        <p:txBody>
          <a:bodyPr wrap="none" rtlCol="0">
            <a:spAutoFit/>
          </a:bodyPr>
          <a:lstStyle/>
          <a:p>
            <a:r>
              <a:rPr lang="en-US" altLang="ja-JP" sz="1200" dirty="0">
                <a:hlinkClick r:id="rId4"/>
              </a:rPr>
              <a:t>https://source.android.com/devices/architecture/kernel/releases</a:t>
            </a:r>
            <a:endParaRPr lang="en-US" altLang="ja-JP" sz="1200" dirty="0"/>
          </a:p>
          <a:p>
            <a:r>
              <a:rPr lang="en-US" altLang="ja-JP" sz="1200" dirty="0">
                <a:hlinkClick r:id="rId5"/>
              </a:rPr>
              <a:t>https://www.chromium.org/chromium-os/developer-information-for-chrome-os-devices</a:t>
            </a:r>
            <a:endParaRPr lang="en-US" altLang="ja-JP" sz="1200" dirty="0"/>
          </a:p>
          <a:p>
            <a:r>
              <a:rPr lang="en-US" altLang="ja-JP" sz="1200" dirty="0">
                <a:hlinkClick r:id="rId6"/>
              </a:rPr>
              <a:t>https://devblogs.microsoft.com/commandline/announcing-wsl-2/</a:t>
            </a:r>
            <a:endParaRPr lang="en-US" altLang="ja-JP" sz="1200" dirty="0"/>
          </a:p>
          <a:p>
            <a:r>
              <a:rPr lang="en-US" altLang="ja-JP" sz="1200" dirty="0">
                <a:hlinkClick r:id="rId7"/>
              </a:rPr>
              <a:t>https://github.com/microsoft/WSL2-Linux-Kernel/</a:t>
            </a:r>
            <a:endParaRPr lang="en-US" altLang="ja-JP" sz="1200" dirty="0"/>
          </a:p>
          <a:p>
            <a:r>
              <a:rPr lang="en-US" altLang="ja-JP" sz="1200" dirty="0">
                <a:hlinkClick r:id="rId8"/>
              </a:rPr>
              <a:t>https://www.raspberrypi.org/downloads/raspbian/</a:t>
            </a:r>
            <a:endParaRPr kumimoji="1" lang="ja-JP" altLang="en-US" sz="1200" dirty="0"/>
          </a:p>
        </p:txBody>
      </p:sp>
      <p:sp>
        <p:nvSpPr>
          <p:cNvPr id="8" name="テキスト ボックス 7">
            <a:extLst>
              <a:ext uri="{FF2B5EF4-FFF2-40B4-BE49-F238E27FC236}">
                <a16:creationId xmlns:a16="http://schemas.microsoft.com/office/drawing/2014/main" id="{B704F7AB-1388-4FBA-ADBA-3B3DF3849384}"/>
              </a:ext>
            </a:extLst>
          </p:cNvPr>
          <p:cNvSpPr txBox="1"/>
          <p:nvPr/>
        </p:nvSpPr>
        <p:spPr>
          <a:xfrm>
            <a:off x="339606" y="4949057"/>
            <a:ext cx="8630095" cy="584775"/>
          </a:xfrm>
          <a:prstGeom prst="rect">
            <a:avLst/>
          </a:prstGeom>
          <a:noFill/>
        </p:spPr>
        <p:txBody>
          <a:bodyPr wrap="square" rtlCol="0">
            <a:spAutoFit/>
          </a:bodyPr>
          <a:lstStyle/>
          <a:p>
            <a:r>
              <a:rPr lang="ja-JP" altLang="en-US" sz="1600" dirty="0"/>
              <a:t>長らく</a:t>
            </a:r>
            <a:r>
              <a:rPr lang="en-US" altLang="ja-JP" sz="1600" dirty="0"/>
              <a:t>LTS</a:t>
            </a:r>
            <a:r>
              <a:rPr lang="ja-JP" altLang="en-US" sz="1600" dirty="0"/>
              <a:t>としてメンテナンスされていた </a:t>
            </a:r>
            <a:r>
              <a:rPr lang="en-US" altLang="ja-JP" sz="1600" dirty="0"/>
              <a:t>2.6.32</a:t>
            </a:r>
            <a:r>
              <a:rPr lang="ja-JP" altLang="en-US" sz="1600" dirty="0"/>
              <a:t> は</a:t>
            </a:r>
            <a:r>
              <a:rPr lang="en-US" altLang="ja-JP" sz="1600" dirty="0"/>
              <a:t>Debian6</a:t>
            </a:r>
            <a:r>
              <a:rPr lang="ja-JP" altLang="en-US" sz="1600" dirty="0"/>
              <a:t>の</a:t>
            </a:r>
            <a:r>
              <a:rPr lang="en-US" altLang="ja-JP" sz="1600" dirty="0"/>
              <a:t>EOL</a:t>
            </a:r>
            <a:r>
              <a:rPr lang="ja-JP" altLang="en-US" sz="1600" dirty="0"/>
              <a:t>とともに</a:t>
            </a:r>
            <a:r>
              <a:rPr lang="en-US" altLang="ja-JP" sz="1600" dirty="0"/>
              <a:t>EOL(2016</a:t>
            </a:r>
            <a:r>
              <a:rPr lang="ja-JP" altLang="en-US" sz="1600" dirty="0"/>
              <a:t>年</a:t>
            </a:r>
            <a:r>
              <a:rPr lang="en-US" altLang="ja-JP" sz="1600" dirty="0"/>
              <a:t>3</a:t>
            </a:r>
            <a:r>
              <a:rPr lang="ja-JP" altLang="en-US" sz="1600" dirty="0"/>
              <a:t>月</a:t>
            </a:r>
            <a:r>
              <a:rPr lang="en-US" altLang="ja-JP" sz="1600" dirty="0"/>
              <a:t>)</a:t>
            </a:r>
          </a:p>
          <a:p>
            <a:r>
              <a:rPr lang="en-US" altLang="ja-JP" sz="1600" dirty="0"/>
              <a:t>3.2 </a:t>
            </a:r>
            <a:r>
              <a:rPr lang="ja-JP" altLang="en-US" sz="1600" dirty="0"/>
              <a:t>は</a:t>
            </a:r>
            <a:r>
              <a:rPr lang="en-US" altLang="ja-JP" sz="1600" dirty="0"/>
              <a:t>Debian7</a:t>
            </a:r>
            <a:r>
              <a:rPr lang="ja-JP" altLang="en-US" sz="1600" dirty="0"/>
              <a:t>の</a:t>
            </a:r>
            <a:r>
              <a:rPr lang="en-US" altLang="ja-JP" sz="1600" dirty="0"/>
              <a:t>EOL</a:t>
            </a:r>
            <a:r>
              <a:rPr lang="ja-JP" altLang="en-US" sz="1600" dirty="0"/>
              <a:t>とともに</a:t>
            </a:r>
            <a:r>
              <a:rPr lang="en-US" altLang="ja-JP" sz="1600" dirty="0"/>
              <a:t>EOL(2018</a:t>
            </a:r>
            <a:r>
              <a:rPr lang="ja-JP" altLang="en-US" sz="1600" dirty="0"/>
              <a:t>年</a:t>
            </a:r>
            <a:r>
              <a:rPr lang="en-US" altLang="ja-JP" sz="1600" dirty="0"/>
              <a:t>5</a:t>
            </a:r>
            <a:r>
              <a:rPr lang="ja-JP" altLang="en-US" sz="1600" dirty="0"/>
              <a:t>月</a:t>
            </a:r>
            <a:r>
              <a:rPr lang="en-US" altLang="ja-JP" sz="1600" dirty="0"/>
              <a:t>)</a:t>
            </a:r>
            <a:endParaRPr lang="ja-JP" altLang="en-US" sz="1600" dirty="0"/>
          </a:p>
        </p:txBody>
      </p:sp>
    </p:spTree>
    <p:extLst>
      <p:ext uri="{BB962C8B-B14F-4D97-AF65-F5344CB8AC3E}">
        <p14:creationId xmlns:p14="http://schemas.microsoft.com/office/powerpoint/2010/main" val="480380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465" y="0"/>
            <a:ext cx="9433048" cy="620713"/>
          </a:xfrm>
        </p:spPr>
        <p:txBody>
          <a:bodyPr>
            <a:normAutofit fontScale="90000"/>
          </a:bodyPr>
          <a:lstStyle/>
          <a:p>
            <a:r>
              <a:rPr kumimoji="1" lang="en-US" altLang="ja-JP" sz="2800" dirty="0">
                <a:latin typeface="Arial Black" panose="020B0A04020102020204" pitchFamily="34" charset="0"/>
              </a:rPr>
              <a:t>upstream kernel maintenance (Stable and </a:t>
            </a:r>
            <a:r>
              <a:rPr kumimoji="1" lang="en-US" altLang="ja-JP" sz="2800" dirty="0" err="1">
                <a:latin typeface="Arial Black" panose="020B0A04020102020204" pitchFamily="34" charset="0"/>
              </a:rPr>
              <a:t>Longterm</a:t>
            </a:r>
            <a:r>
              <a:rPr kumimoji="1" lang="en-US" altLang="ja-JP" sz="2800" dirty="0">
                <a:latin typeface="Arial Black" panose="020B0A04020102020204" pitchFamily="34" charset="0"/>
              </a:rPr>
              <a:t>)</a:t>
            </a:r>
            <a:endParaRPr kumimoji="1" lang="ja-JP" altLang="en-US" sz="2800"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15</a:t>
            </a:fld>
            <a:endParaRPr lang="en-US" altLang="ja-JP"/>
          </a:p>
        </p:txBody>
      </p:sp>
      <p:sp>
        <p:nvSpPr>
          <p:cNvPr id="6" name="テキスト ボックス 5"/>
          <p:cNvSpPr txBox="1"/>
          <p:nvPr/>
        </p:nvSpPr>
        <p:spPr>
          <a:xfrm>
            <a:off x="3872880" y="3573016"/>
            <a:ext cx="6027612" cy="261610"/>
          </a:xfrm>
          <a:prstGeom prst="rect">
            <a:avLst/>
          </a:prstGeom>
          <a:noFill/>
        </p:spPr>
        <p:txBody>
          <a:bodyPr wrap="none" rtlCol="0">
            <a:spAutoFit/>
          </a:bodyPr>
          <a:lstStyle/>
          <a:p>
            <a:r>
              <a:rPr lang="en-US" altLang="ja-JP" sz="1100" dirty="0"/>
              <a:t>https://www.kernel.org/category/releases.html</a:t>
            </a:r>
            <a:r>
              <a:rPr lang="ja-JP" altLang="en-US" sz="1100" dirty="0"/>
              <a:t> より </a:t>
            </a:r>
            <a:r>
              <a:rPr lang="en-US" altLang="ja-JP" sz="1100" dirty="0"/>
              <a:t>(Screenshot</a:t>
            </a:r>
            <a:r>
              <a:rPr lang="ja-JP" altLang="en-US" sz="1100" dirty="0"/>
              <a:t>： </a:t>
            </a:r>
            <a:r>
              <a:rPr lang="en-US" altLang="ja-JP" sz="1100" dirty="0"/>
              <a:t>2018/03/02)</a:t>
            </a:r>
            <a:endParaRPr kumimoji="1" lang="ja-JP" altLang="en-US" sz="1100" dirty="0"/>
          </a:p>
        </p:txBody>
      </p:sp>
      <p:pic>
        <p:nvPicPr>
          <p:cNvPr id="7" name="図 6" descr="画面の領域"/>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496" y="764704"/>
            <a:ext cx="9042120" cy="2826520"/>
          </a:xfrm>
          <a:prstGeom prst="rect">
            <a:avLst/>
          </a:prstGeom>
        </p:spPr>
      </p:pic>
      <p:pic>
        <p:nvPicPr>
          <p:cNvPr id="9" name="図 8">
            <a:extLst>
              <a:ext uri="{FF2B5EF4-FFF2-40B4-BE49-F238E27FC236}">
                <a16:creationId xmlns:a16="http://schemas.microsoft.com/office/drawing/2014/main" id="{C35D51C3-0139-46C8-B21C-6121300D0EDA}"/>
              </a:ext>
            </a:extLst>
          </p:cNvPr>
          <p:cNvPicPr>
            <a:picLocks noChangeAspect="1"/>
          </p:cNvPicPr>
          <p:nvPr/>
        </p:nvPicPr>
        <p:blipFill>
          <a:blip r:embed="rId4"/>
          <a:stretch>
            <a:fillRect/>
          </a:stretch>
        </p:blipFill>
        <p:spPr>
          <a:xfrm>
            <a:off x="416496" y="3842840"/>
            <a:ext cx="9078281" cy="2826520"/>
          </a:xfrm>
          <a:prstGeom prst="rect">
            <a:avLst/>
          </a:prstGeom>
        </p:spPr>
      </p:pic>
      <p:sp>
        <p:nvSpPr>
          <p:cNvPr id="10" name="テキスト ボックス 9">
            <a:extLst>
              <a:ext uri="{FF2B5EF4-FFF2-40B4-BE49-F238E27FC236}">
                <a16:creationId xmlns:a16="http://schemas.microsoft.com/office/drawing/2014/main" id="{DF7D185F-3BA1-4373-A40E-9E8D935507A9}"/>
              </a:ext>
            </a:extLst>
          </p:cNvPr>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a:t> より </a:t>
            </a:r>
            <a:r>
              <a:rPr lang="en-US" altLang="ja-JP" sz="1100" dirty="0"/>
              <a:t>(Screenshot</a:t>
            </a:r>
            <a:r>
              <a:rPr lang="ja-JP" altLang="en-US" sz="1100" dirty="0"/>
              <a:t>： </a:t>
            </a:r>
            <a:r>
              <a:rPr lang="en-US" altLang="ja-JP" sz="1100" dirty="0"/>
              <a:t>2019/09/20)</a:t>
            </a:r>
            <a:endParaRPr kumimoji="1" lang="ja-JP" altLang="en-US" sz="1100" dirty="0"/>
          </a:p>
        </p:txBody>
      </p:sp>
      <p:sp>
        <p:nvSpPr>
          <p:cNvPr id="11" name="テキスト ボックス 10">
            <a:extLst>
              <a:ext uri="{FF2B5EF4-FFF2-40B4-BE49-F238E27FC236}">
                <a16:creationId xmlns:a16="http://schemas.microsoft.com/office/drawing/2014/main" id="{D97DF204-29B7-4A84-96DF-5F2073ECB4F4}"/>
              </a:ext>
            </a:extLst>
          </p:cNvPr>
          <p:cNvSpPr txBox="1"/>
          <p:nvPr/>
        </p:nvSpPr>
        <p:spPr>
          <a:xfrm>
            <a:off x="3296816" y="764704"/>
            <a:ext cx="3176382" cy="369332"/>
          </a:xfrm>
          <a:prstGeom prst="rect">
            <a:avLst/>
          </a:prstGeom>
          <a:noFill/>
          <a:ln>
            <a:solidFill>
              <a:srgbClr val="FF0000"/>
            </a:solidFill>
          </a:ln>
        </p:spPr>
        <p:txBody>
          <a:bodyPr wrap="none" rtlCol="0">
            <a:spAutoFit/>
          </a:bodyPr>
          <a:lstStyle/>
          <a:p>
            <a:r>
              <a:rPr lang="en-US" altLang="ja-JP" dirty="0"/>
              <a:t>Screenshot</a:t>
            </a:r>
            <a:r>
              <a:rPr lang="ja-JP" altLang="en-US" dirty="0"/>
              <a:t>： </a:t>
            </a:r>
            <a:r>
              <a:rPr lang="en-US" altLang="ja-JP" dirty="0"/>
              <a:t>2018/03/02</a:t>
            </a:r>
            <a:endParaRPr kumimoji="1" lang="ja-JP" altLang="en-US" dirty="0"/>
          </a:p>
        </p:txBody>
      </p:sp>
      <p:sp>
        <p:nvSpPr>
          <p:cNvPr id="12" name="テキスト ボックス 11">
            <a:extLst>
              <a:ext uri="{FF2B5EF4-FFF2-40B4-BE49-F238E27FC236}">
                <a16:creationId xmlns:a16="http://schemas.microsoft.com/office/drawing/2014/main" id="{A5897A8A-0E88-41DF-BFFB-54EE28BA218C}"/>
              </a:ext>
            </a:extLst>
          </p:cNvPr>
          <p:cNvSpPr txBox="1"/>
          <p:nvPr/>
        </p:nvSpPr>
        <p:spPr>
          <a:xfrm>
            <a:off x="3296816" y="3851756"/>
            <a:ext cx="3214854" cy="369332"/>
          </a:xfrm>
          <a:prstGeom prst="rect">
            <a:avLst/>
          </a:prstGeom>
          <a:noFill/>
          <a:ln>
            <a:solidFill>
              <a:srgbClr val="FF0000"/>
            </a:solidFill>
          </a:ln>
        </p:spPr>
        <p:txBody>
          <a:bodyPr wrap="none" rtlCol="0">
            <a:spAutoFit/>
          </a:bodyPr>
          <a:lstStyle/>
          <a:p>
            <a:r>
              <a:rPr lang="en-US" altLang="ja-JP" dirty="0"/>
              <a:t>Screenshot</a:t>
            </a:r>
            <a:r>
              <a:rPr lang="ja-JP" altLang="en-US" dirty="0"/>
              <a:t>： </a:t>
            </a:r>
            <a:r>
              <a:rPr lang="en-US" altLang="ja-JP" dirty="0"/>
              <a:t>2019/09/20</a:t>
            </a:r>
            <a:endParaRPr kumimoji="1" lang="ja-JP" altLang="en-US" dirty="0"/>
          </a:p>
        </p:txBody>
      </p:sp>
      <p:sp>
        <p:nvSpPr>
          <p:cNvPr id="13" name="テキスト ボックス 12">
            <a:extLst>
              <a:ext uri="{FF2B5EF4-FFF2-40B4-BE49-F238E27FC236}">
                <a16:creationId xmlns:a16="http://schemas.microsoft.com/office/drawing/2014/main" id="{8620355D-34FE-46F2-853F-564D7FBF33EF}"/>
              </a:ext>
            </a:extLst>
          </p:cNvPr>
          <p:cNvSpPr txBox="1"/>
          <p:nvPr/>
        </p:nvSpPr>
        <p:spPr>
          <a:xfrm>
            <a:off x="8049344" y="5243449"/>
            <a:ext cx="391454" cy="338554"/>
          </a:xfrm>
          <a:prstGeom prst="rect">
            <a:avLst/>
          </a:prstGeom>
          <a:noFill/>
        </p:spPr>
        <p:txBody>
          <a:bodyPr wrap="none" rtlCol="0">
            <a:spAutoFit/>
          </a:bodyPr>
          <a:lstStyle/>
          <a:p>
            <a:r>
              <a:rPr kumimoji="1" lang="ja-JP" altLang="en-US" sz="1600" b="1" dirty="0">
                <a:solidFill>
                  <a:srgbClr val="FF0000"/>
                </a:solidFill>
              </a:rPr>
              <a:t>★</a:t>
            </a:r>
          </a:p>
        </p:txBody>
      </p:sp>
      <p:sp>
        <p:nvSpPr>
          <p:cNvPr id="14" name="テキスト ボックス 13">
            <a:extLst>
              <a:ext uri="{FF2B5EF4-FFF2-40B4-BE49-F238E27FC236}">
                <a16:creationId xmlns:a16="http://schemas.microsoft.com/office/drawing/2014/main" id="{C626446B-135A-4DFC-89C3-23FCD4D0F143}"/>
              </a:ext>
            </a:extLst>
          </p:cNvPr>
          <p:cNvSpPr txBox="1"/>
          <p:nvPr/>
        </p:nvSpPr>
        <p:spPr>
          <a:xfrm>
            <a:off x="8049344" y="5589240"/>
            <a:ext cx="391454" cy="338554"/>
          </a:xfrm>
          <a:prstGeom prst="rect">
            <a:avLst/>
          </a:prstGeom>
          <a:noFill/>
        </p:spPr>
        <p:txBody>
          <a:bodyPr wrap="none" rtlCol="0">
            <a:spAutoFit/>
          </a:bodyPr>
          <a:lstStyle/>
          <a:p>
            <a:r>
              <a:rPr kumimoji="1" lang="ja-JP" altLang="en-US" sz="1600" b="1" dirty="0">
                <a:solidFill>
                  <a:srgbClr val="FF0000"/>
                </a:solidFill>
              </a:rPr>
              <a:t>★</a:t>
            </a:r>
          </a:p>
        </p:txBody>
      </p:sp>
      <p:cxnSp>
        <p:nvCxnSpPr>
          <p:cNvPr id="5" name="直線コネクタ 4">
            <a:extLst>
              <a:ext uri="{FF2B5EF4-FFF2-40B4-BE49-F238E27FC236}">
                <a16:creationId xmlns:a16="http://schemas.microsoft.com/office/drawing/2014/main" id="{D5963FA5-D085-488B-ADE5-AA78C9C948B6}"/>
              </a:ext>
            </a:extLst>
          </p:cNvPr>
          <p:cNvCxnSpPr/>
          <p:nvPr/>
        </p:nvCxnSpPr>
        <p:spPr bwMode="auto">
          <a:xfrm>
            <a:off x="632520" y="3356992"/>
            <a:ext cx="7632848" cy="0"/>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コネクタ 14">
            <a:extLst>
              <a:ext uri="{FF2B5EF4-FFF2-40B4-BE49-F238E27FC236}">
                <a16:creationId xmlns:a16="http://schemas.microsoft.com/office/drawing/2014/main" id="{063E3185-0187-492C-8547-9F14122FBD8A}"/>
              </a:ext>
            </a:extLst>
          </p:cNvPr>
          <p:cNvCxnSpPr/>
          <p:nvPr/>
        </p:nvCxnSpPr>
        <p:spPr bwMode="auto">
          <a:xfrm>
            <a:off x="560512" y="3284984"/>
            <a:ext cx="7632848" cy="0"/>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54694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まとめ</a:t>
            </a:r>
          </a:p>
        </p:txBody>
      </p:sp>
      <p:sp>
        <p:nvSpPr>
          <p:cNvPr id="3" name="コンテンツ プレースホルダー 2"/>
          <p:cNvSpPr>
            <a:spLocks noGrp="1"/>
          </p:cNvSpPr>
          <p:nvPr>
            <p:ph idx="1"/>
          </p:nvPr>
        </p:nvSpPr>
        <p:spPr>
          <a:xfrm>
            <a:off x="495300" y="981074"/>
            <a:ext cx="8915400" cy="5616278"/>
          </a:xfrm>
        </p:spPr>
        <p:txBody>
          <a:bodyPr>
            <a:normAutofit/>
          </a:bodyPr>
          <a:lstStyle/>
          <a:p>
            <a:r>
              <a:rPr kumimoji="1" lang="en-US" altLang="ja-JP" dirty="0" err="1">
                <a:latin typeface="Arial Black" panose="020B0A04020102020204" pitchFamily="34" charset="0"/>
              </a:rPr>
              <a:t>Longterm</a:t>
            </a:r>
            <a:r>
              <a:rPr kumimoji="1" lang="en-US" altLang="ja-JP" dirty="0">
                <a:latin typeface="Arial Black" panose="020B0A04020102020204" pitchFamily="34" charset="0"/>
              </a:rPr>
              <a:t> Stable</a:t>
            </a:r>
            <a:r>
              <a:rPr kumimoji="1" lang="ja-JP" altLang="en-US" dirty="0">
                <a:latin typeface="Arial Black" panose="020B0A04020102020204" pitchFamily="34" charset="0"/>
              </a:rPr>
              <a:t> </a:t>
            </a:r>
            <a:r>
              <a:rPr kumimoji="1" lang="en-US" altLang="ja-JP" dirty="0">
                <a:latin typeface="Arial Black" panose="020B0A04020102020204" pitchFamily="34" charset="0"/>
              </a:rPr>
              <a:t>Kernel</a:t>
            </a:r>
            <a:r>
              <a:rPr kumimoji="1" lang="ja-JP" altLang="en-US" dirty="0">
                <a:latin typeface="Arial Black" panose="020B0A04020102020204" pitchFamily="34" charset="0"/>
              </a:rPr>
              <a:t> </a:t>
            </a:r>
            <a:r>
              <a:rPr kumimoji="1" lang="en-US" altLang="ja-JP" dirty="0">
                <a:latin typeface="Arial Black" panose="020B0A04020102020204" pitchFamily="34" charset="0"/>
              </a:rPr>
              <a:t>(LTS)</a:t>
            </a:r>
            <a:r>
              <a:rPr kumimoji="1" lang="ja-JP" altLang="en-US" dirty="0">
                <a:latin typeface="Arial Black" panose="020B0A04020102020204" pitchFamily="34" charset="0"/>
              </a:rPr>
              <a:t>のメリット</a:t>
            </a:r>
            <a:endParaRPr kumimoji="1" lang="en-US" altLang="ja-JP" dirty="0">
              <a:latin typeface="Arial Black" panose="020B0A04020102020204" pitchFamily="34" charset="0"/>
            </a:endParaRPr>
          </a:p>
          <a:p>
            <a:pPr lvl="1"/>
            <a:r>
              <a:rPr lang="ja-JP" altLang="en-US" dirty="0">
                <a:latin typeface="Arial Black" panose="020B0A04020102020204" pitchFamily="34" charset="0"/>
              </a:rPr>
              <a:t>ルールに従った</a:t>
            </a:r>
            <a:r>
              <a:rPr lang="en-US" altLang="ja-JP" dirty="0">
                <a:latin typeface="Arial Black" panose="020B0A04020102020204" pitchFamily="34" charset="0"/>
              </a:rPr>
              <a:t>Update</a:t>
            </a:r>
            <a:r>
              <a:rPr lang="ja-JP" altLang="en-US" dirty="0">
                <a:latin typeface="Arial Black" panose="020B0A04020102020204" pitchFamily="34" charset="0"/>
              </a:rPr>
              <a:t>がなされている</a:t>
            </a:r>
            <a:endParaRPr lang="en-US" altLang="ja-JP" dirty="0">
              <a:latin typeface="Arial Black" panose="020B0A04020102020204" pitchFamily="34" charset="0"/>
            </a:endParaRPr>
          </a:p>
          <a:p>
            <a:pPr lvl="2"/>
            <a:r>
              <a:rPr kumimoji="1" lang="en-US" altLang="ja-JP" dirty="0">
                <a:latin typeface="Arial Black" panose="020B0A04020102020204" pitchFamily="34" charset="0"/>
              </a:rPr>
              <a:t>Upstream</a:t>
            </a:r>
            <a:r>
              <a:rPr kumimoji="1" lang="ja-JP" altLang="en-US" dirty="0">
                <a:latin typeface="Arial Black" panose="020B0A04020102020204" pitchFamily="34" charset="0"/>
              </a:rPr>
              <a:t>で取り込まれたバグフィックス，セキュリティフィックスのみが実施される </a:t>
            </a:r>
            <a:r>
              <a:rPr kumimoji="1" lang="en-US" altLang="ja-JP" dirty="0">
                <a:latin typeface="Arial Black" panose="020B0A04020102020204" pitchFamily="34" charset="0"/>
              </a:rPr>
              <a:t>(</a:t>
            </a:r>
            <a:r>
              <a:rPr kumimoji="1" lang="ja-JP" altLang="en-US" dirty="0">
                <a:latin typeface="Arial Black" panose="020B0A04020102020204" pitchFamily="34" charset="0"/>
              </a:rPr>
              <a:t>機能等のバックポートは無い</a:t>
            </a:r>
            <a:r>
              <a:rPr kumimoji="1" lang="en-US" altLang="ja-JP" dirty="0">
                <a:latin typeface="Arial Black" panose="020B0A04020102020204" pitchFamily="34" charset="0"/>
              </a:rPr>
              <a:t>)</a:t>
            </a:r>
          </a:p>
          <a:p>
            <a:pPr lvl="1"/>
            <a:r>
              <a:rPr lang="ja-JP" altLang="en-US" dirty="0">
                <a:latin typeface="Arial Black" panose="020B0A04020102020204" pitchFamily="34" charset="0"/>
              </a:rPr>
              <a:t>コミュニティによる長期のメンテナンス</a:t>
            </a:r>
            <a:endParaRPr lang="en-US" altLang="ja-JP" dirty="0">
              <a:latin typeface="Arial Black" panose="020B0A04020102020204" pitchFamily="34" charset="0"/>
            </a:endParaRPr>
          </a:p>
          <a:p>
            <a:pPr lvl="2"/>
            <a:r>
              <a:rPr lang="ja-JP" altLang="en-US" dirty="0">
                <a:latin typeface="Arial Black" panose="020B0A04020102020204" pitchFamily="34" charset="0"/>
              </a:rPr>
              <a:t>最低限</a:t>
            </a:r>
            <a:r>
              <a:rPr kumimoji="1" lang="en-US" altLang="ja-JP" dirty="0">
                <a:latin typeface="Arial Black" panose="020B0A04020102020204" pitchFamily="34" charset="0"/>
              </a:rPr>
              <a:t>2</a:t>
            </a:r>
            <a:r>
              <a:rPr kumimoji="1" lang="ja-JP" altLang="en-US" dirty="0">
                <a:latin typeface="Arial Black" panose="020B0A04020102020204" pitchFamily="34" charset="0"/>
              </a:rPr>
              <a:t>年間。メンテナーの後任がつけば延長。</a:t>
            </a:r>
            <a:endParaRPr kumimoji="1" lang="en-US" altLang="ja-JP" dirty="0">
              <a:latin typeface="Arial Black" panose="020B0A04020102020204" pitchFamily="34" charset="0"/>
            </a:endParaRPr>
          </a:p>
          <a:p>
            <a:r>
              <a:rPr kumimoji="1" lang="en-US" altLang="ja-JP" dirty="0">
                <a:latin typeface="Arial Black" panose="020B0A04020102020204" pitchFamily="34" charset="0"/>
              </a:rPr>
              <a:t>Kernel</a:t>
            </a:r>
            <a:r>
              <a:rPr kumimoji="1" lang="ja-JP" altLang="en-US" dirty="0">
                <a:latin typeface="Arial Black" panose="020B0A04020102020204" pitchFamily="34" charset="0"/>
              </a:rPr>
              <a:t>の入手経路によらず、採用時には下記で</a:t>
            </a:r>
            <a:r>
              <a:rPr kumimoji="1" lang="en-US" altLang="ja-JP" dirty="0">
                <a:latin typeface="Arial Black" panose="020B0A04020102020204" pitchFamily="34" charset="0"/>
              </a:rPr>
              <a:t>LTS</a:t>
            </a:r>
            <a:r>
              <a:rPr kumimoji="1" lang="ja-JP" altLang="en-US" dirty="0">
                <a:latin typeface="Arial Black" panose="020B0A04020102020204" pitchFamily="34" charset="0"/>
              </a:rPr>
              <a:t>のバージョン</a:t>
            </a:r>
            <a:r>
              <a:rPr lang="ja-JP" altLang="en-US" dirty="0">
                <a:latin typeface="Arial Black" panose="020B0A04020102020204" pitchFamily="34" charset="0"/>
              </a:rPr>
              <a:t>の参照を</a:t>
            </a:r>
            <a:endParaRPr kumimoji="1" lang="en-US" altLang="ja-JP" dirty="0">
              <a:latin typeface="Arial Black" panose="020B0A04020102020204" pitchFamily="34" charset="0"/>
            </a:endParaRPr>
          </a:p>
          <a:p>
            <a:pPr lvl="1"/>
            <a:r>
              <a:rPr lang="en-US" altLang="ja-JP" dirty="0">
                <a:latin typeface="Arial Black" panose="020B0A04020102020204" pitchFamily="34" charset="0"/>
                <a:hlinkClick r:id="rId2"/>
              </a:rPr>
              <a:t>https://www.kernel.org/category/releases.html</a:t>
            </a:r>
            <a:endParaRPr lang="en-US" altLang="ja-JP"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16</a:t>
            </a:fld>
            <a:endParaRPr lang="en-US" altLang="ja-JP"/>
          </a:p>
        </p:txBody>
      </p:sp>
    </p:spTree>
    <p:extLst>
      <p:ext uri="{BB962C8B-B14F-4D97-AF65-F5344CB8AC3E}">
        <p14:creationId xmlns:p14="http://schemas.microsoft.com/office/powerpoint/2010/main" val="1295901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具体的なチェックポイント</a:t>
            </a:r>
            <a:r>
              <a:rPr kumimoji="1" lang="en-US" altLang="ja-JP" dirty="0"/>
              <a:t>(</a:t>
            </a:r>
            <a:r>
              <a:rPr kumimoji="1" lang="ja-JP" altLang="en-US" dirty="0"/>
              <a:t>例</a:t>
            </a:r>
            <a:r>
              <a:rPr kumimoji="1" lang="en-US" altLang="ja-JP" dirty="0"/>
              <a:t>)</a:t>
            </a:r>
            <a:endParaRPr kumimoji="1" lang="ja-JP" altLang="en-US" dirty="0"/>
          </a:p>
        </p:txBody>
      </p:sp>
      <p:sp>
        <p:nvSpPr>
          <p:cNvPr id="3" name="コンテンツ プレースホルダー 2"/>
          <p:cNvSpPr>
            <a:spLocks noGrp="1"/>
          </p:cNvSpPr>
          <p:nvPr>
            <p:ph idx="1"/>
          </p:nvPr>
        </p:nvSpPr>
        <p:spPr>
          <a:xfrm>
            <a:off x="495300" y="981074"/>
            <a:ext cx="9282236" cy="5616277"/>
          </a:xfrm>
        </p:spPr>
        <p:txBody>
          <a:bodyPr>
            <a:normAutofit lnSpcReduction="10000"/>
          </a:bodyPr>
          <a:lstStyle/>
          <a:p>
            <a:r>
              <a:rPr kumimoji="1" lang="en-US" altLang="ja-JP" dirty="0">
                <a:latin typeface="Arial Black" panose="020B0A04020102020204" pitchFamily="34" charset="0"/>
              </a:rPr>
              <a:t>Linux</a:t>
            </a:r>
            <a:r>
              <a:rPr kumimoji="1" lang="ja-JP" altLang="en-US" dirty="0">
                <a:latin typeface="Arial Black" panose="020B0A04020102020204" pitchFamily="34" charset="0"/>
              </a:rPr>
              <a:t> </a:t>
            </a:r>
            <a:r>
              <a:rPr kumimoji="1" lang="en-US" altLang="ja-JP" dirty="0">
                <a:latin typeface="Arial Black" panose="020B0A04020102020204" pitchFamily="34" charset="0"/>
              </a:rPr>
              <a:t>Kernel</a:t>
            </a:r>
            <a:r>
              <a:rPr kumimoji="1" lang="ja-JP" altLang="en-US" dirty="0">
                <a:latin typeface="Arial Black" panose="020B0A04020102020204" pitchFamily="34" charset="0"/>
              </a:rPr>
              <a:t>のバージョンを聞く・確認する</a:t>
            </a:r>
            <a:endParaRPr lang="en-US" altLang="ja-JP" dirty="0">
              <a:latin typeface="Arial Black" panose="020B0A04020102020204" pitchFamily="34" charset="0"/>
            </a:endParaRPr>
          </a:p>
          <a:p>
            <a:pPr marL="0" indent="0">
              <a:buNone/>
            </a:pPr>
            <a:endParaRPr lang="en-US" altLang="ja-JP" dirty="0">
              <a:latin typeface="Arial Black" panose="020B0A04020102020204" pitchFamily="34" charset="0"/>
            </a:endParaRPr>
          </a:p>
          <a:p>
            <a:pPr marL="0" indent="0">
              <a:buNone/>
            </a:pPr>
            <a:r>
              <a:rPr lang="ja-JP" altLang="en-US" dirty="0">
                <a:latin typeface="Arial Black" panose="020B0A04020102020204" pitchFamily="34" charset="0"/>
              </a:rPr>
              <a:t>その上で・・・</a:t>
            </a:r>
            <a:endParaRPr kumimoji="1" lang="en-US" altLang="ja-JP" dirty="0">
              <a:latin typeface="Arial Black" panose="020B0A04020102020204" pitchFamily="34" charset="0"/>
            </a:endParaRPr>
          </a:p>
          <a:p>
            <a:pPr lvl="1"/>
            <a:endParaRPr lang="en-US" altLang="ja-JP" dirty="0">
              <a:latin typeface="Arial Black" panose="020B0A04020102020204" pitchFamily="34" charset="0"/>
            </a:endParaRPr>
          </a:p>
          <a:p>
            <a:r>
              <a:rPr lang="en-US" altLang="ja-JP" dirty="0">
                <a:latin typeface="Arial Black" panose="020B0A04020102020204" pitchFamily="34" charset="0"/>
              </a:rPr>
              <a:t>LTS</a:t>
            </a:r>
            <a:r>
              <a:rPr lang="ja-JP" altLang="en-US" dirty="0">
                <a:latin typeface="Arial Black" panose="020B0A04020102020204" pitchFamily="34" charset="0"/>
              </a:rPr>
              <a:t>のバージョンを使っているか？</a:t>
            </a:r>
            <a:endParaRPr lang="en-US" altLang="ja-JP" dirty="0">
              <a:latin typeface="Arial Black" panose="020B0A04020102020204" pitchFamily="34" charset="0"/>
            </a:endParaRPr>
          </a:p>
          <a:p>
            <a:r>
              <a:rPr lang="en-US" altLang="ja-JP" dirty="0">
                <a:latin typeface="Arial Black" panose="020B0A04020102020204" pitchFamily="34" charset="0"/>
              </a:rPr>
              <a:t>LTS</a:t>
            </a:r>
            <a:r>
              <a:rPr lang="ja-JP" altLang="en-US" dirty="0">
                <a:latin typeface="Arial Black" panose="020B0A04020102020204" pitchFamily="34" charset="0"/>
              </a:rPr>
              <a:t>でも最新の</a:t>
            </a:r>
            <a:r>
              <a:rPr lang="en-US" altLang="ja-JP" dirty="0">
                <a:latin typeface="Arial Black" panose="020B0A04020102020204" pitchFamily="34" charset="0"/>
              </a:rPr>
              <a:t>LTS</a:t>
            </a:r>
            <a:r>
              <a:rPr lang="ja-JP" altLang="en-US" dirty="0">
                <a:latin typeface="Arial Black" panose="020B0A04020102020204" pitchFamily="34" charset="0"/>
              </a:rPr>
              <a:t>バージョンを使っているか？</a:t>
            </a:r>
            <a:endParaRPr lang="en-US" altLang="ja-JP" dirty="0">
              <a:latin typeface="Arial Black" panose="020B0A04020102020204" pitchFamily="34" charset="0"/>
            </a:endParaRPr>
          </a:p>
          <a:p>
            <a:pPr lvl="1"/>
            <a:r>
              <a:rPr lang="en-US" altLang="ja-JP" dirty="0">
                <a:latin typeface="Arial Black" panose="020B0A04020102020204" pitchFamily="34" charset="0"/>
              </a:rPr>
              <a:t>2019</a:t>
            </a:r>
            <a:r>
              <a:rPr lang="ja-JP" altLang="en-US" dirty="0">
                <a:latin typeface="Arial Black" panose="020B0A04020102020204" pitchFamily="34" charset="0"/>
              </a:rPr>
              <a:t>年</a:t>
            </a:r>
            <a:r>
              <a:rPr lang="en-US" altLang="ja-JP" dirty="0">
                <a:latin typeface="Arial Black" panose="020B0A04020102020204" pitchFamily="34" charset="0"/>
              </a:rPr>
              <a:t>9</a:t>
            </a:r>
            <a:r>
              <a:rPr lang="ja-JP" altLang="en-US" dirty="0">
                <a:latin typeface="Arial Black" panose="020B0A04020102020204" pitchFamily="34" charset="0"/>
              </a:rPr>
              <a:t>月</a:t>
            </a:r>
            <a:r>
              <a:rPr lang="en-US" altLang="ja-JP" dirty="0">
                <a:latin typeface="Arial Black" panose="020B0A04020102020204" pitchFamily="34" charset="0"/>
              </a:rPr>
              <a:t>20</a:t>
            </a:r>
            <a:r>
              <a:rPr lang="ja-JP" altLang="en-US" dirty="0">
                <a:latin typeface="Arial Black" panose="020B0A04020102020204" pitchFamily="34" charset="0"/>
              </a:rPr>
              <a:t>日時点では 「</a:t>
            </a:r>
            <a:r>
              <a:rPr lang="en-US" altLang="ja-JP" dirty="0">
                <a:latin typeface="Arial Black" panose="020B0A04020102020204" pitchFamily="34" charset="0"/>
              </a:rPr>
              <a:t>4.19</a:t>
            </a:r>
            <a:r>
              <a:rPr lang="ja-JP" altLang="en-US" dirty="0">
                <a:latin typeface="Arial Black" panose="020B0A04020102020204" pitchFamily="34" charset="0"/>
              </a:rPr>
              <a:t> </a:t>
            </a:r>
            <a:r>
              <a:rPr lang="en-US" altLang="ja-JP" dirty="0">
                <a:latin typeface="Arial Black" panose="020B0A04020102020204" pitchFamily="34" charset="0"/>
              </a:rPr>
              <a:t>LTS</a:t>
            </a:r>
            <a:r>
              <a:rPr lang="ja-JP" altLang="en-US" dirty="0">
                <a:latin typeface="Arial Black" panose="020B0A04020102020204" pitchFamily="34" charset="0"/>
              </a:rPr>
              <a:t>」を使っているか？</a:t>
            </a:r>
            <a:endParaRPr lang="en-US" altLang="ja-JP" dirty="0">
              <a:latin typeface="Arial Black" panose="020B0A04020102020204" pitchFamily="34" charset="0"/>
            </a:endParaRPr>
          </a:p>
          <a:p>
            <a:pPr lvl="1"/>
            <a:r>
              <a:rPr lang="en-US" altLang="ja-JP" dirty="0">
                <a:latin typeface="Arial Black" panose="020B0A04020102020204" pitchFamily="34" charset="0"/>
              </a:rPr>
              <a:t>5.4</a:t>
            </a:r>
            <a:r>
              <a:rPr lang="ja-JP" altLang="en-US" dirty="0">
                <a:latin typeface="Arial Black" panose="020B0A04020102020204" pitchFamily="34" charset="0"/>
              </a:rPr>
              <a:t>移行の予定はあるか？ それはいつか？</a:t>
            </a:r>
            <a:endParaRPr lang="en-US" altLang="ja-JP" dirty="0">
              <a:latin typeface="Arial Black" panose="020B0A04020102020204" pitchFamily="34" charset="0"/>
            </a:endParaRPr>
          </a:p>
          <a:p>
            <a:r>
              <a:rPr lang="ja-JP" altLang="en-US" dirty="0">
                <a:latin typeface="Arial Black" panose="020B0A04020102020204" pitchFamily="34" charset="0"/>
              </a:rPr>
              <a:t>マイナーバージョンのアップデートを行っているか？</a:t>
            </a:r>
            <a:endParaRPr lang="en-US" altLang="ja-JP" dirty="0">
              <a:latin typeface="Arial Black" panose="020B0A04020102020204" pitchFamily="34" charset="0"/>
            </a:endParaRPr>
          </a:p>
          <a:p>
            <a:pPr lvl="1"/>
            <a:r>
              <a:rPr lang="en-US" altLang="ja-JP" dirty="0">
                <a:latin typeface="Arial Black" panose="020B0A04020102020204" pitchFamily="34" charset="0"/>
              </a:rPr>
              <a:t>4.19.x</a:t>
            </a:r>
            <a:r>
              <a:rPr lang="ja-JP" altLang="en-US" dirty="0">
                <a:latin typeface="Arial Black" panose="020B0A04020102020204" pitchFamily="34" charset="0"/>
              </a:rPr>
              <a:t> の「</a:t>
            </a:r>
            <a:r>
              <a:rPr lang="en-US" altLang="ja-JP" dirty="0">
                <a:latin typeface="Arial Black" panose="020B0A04020102020204" pitchFamily="34" charset="0"/>
              </a:rPr>
              <a:t>x</a:t>
            </a:r>
            <a:r>
              <a:rPr lang="ja-JP" altLang="en-US" dirty="0">
                <a:latin typeface="Arial Black" panose="020B0A04020102020204" pitchFamily="34" charset="0"/>
              </a:rPr>
              <a:t>」部分のアップデートに追随しているか？</a:t>
            </a:r>
            <a:endParaRPr lang="en-US" altLang="ja-JP"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17</a:t>
            </a:fld>
            <a:endParaRPr lang="en-US" altLang="ja-JP"/>
          </a:p>
        </p:txBody>
      </p:sp>
    </p:spTree>
    <p:extLst>
      <p:ext uri="{BB962C8B-B14F-4D97-AF65-F5344CB8AC3E}">
        <p14:creationId xmlns:p14="http://schemas.microsoft.com/office/powerpoint/2010/main" val="31690809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latin typeface="Arial Black" panose="020B0A04020102020204" pitchFamily="34" charset="0"/>
              </a:rPr>
              <a:t>Resources</a:t>
            </a:r>
            <a:endParaRPr kumimoji="1" lang="ja-JP" altLang="en-US" dirty="0">
              <a:latin typeface="Arial Black" panose="020B0A04020102020204" pitchFamily="34" charset="0"/>
            </a:endParaRPr>
          </a:p>
        </p:txBody>
      </p:sp>
      <p:sp>
        <p:nvSpPr>
          <p:cNvPr id="3" name="コンテンツ プレースホルダー 2"/>
          <p:cNvSpPr>
            <a:spLocks noGrp="1"/>
          </p:cNvSpPr>
          <p:nvPr>
            <p:ph idx="1"/>
          </p:nvPr>
        </p:nvSpPr>
        <p:spPr>
          <a:xfrm>
            <a:off x="495300" y="981074"/>
            <a:ext cx="8915400" cy="5616277"/>
          </a:xfrm>
        </p:spPr>
        <p:txBody>
          <a:bodyPr>
            <a:normAutofit fontScale="85000" lnSpcReduction="20000"/>
          </a:bodyPr>
          <a:lstStyle/>
          <a:p>
            <a:r>
              <a:rPr lang="en-US" altLang="ja-JP" dirty="0">
                <a:latin typeface="Arial Black" panose="020B0A04020102020204" pitchFamily="34" charset="0"/>
                <a:hlinkClick r:id="rId2"/>
              </a:rPr>
              <a:t>https://www.kernel.org/</a:t>
            </a:r>
            <a:endParaRPr lang="en-US" altLang="ja-JP" dirty="0">
              <a:latin typeface="Arial Black" panose="020B0A04020102020204" pitchFamily="34" charset="0"/>
            </a:endParaRPr>
          </a:p>
          <a:p>
            <a:r>
              <a:rPr lang="en-US" altLang="ja-JP" dirty="0">
                <a:latin typeface="Arial Black" panose="020B0A04020102020204" pitchFamily="34" charset="0"/>
                <a:hlinkClick r:id="rId3"/>
              </a:rPr>
              <a:t>https://www.kernel.org/category/releases.html</a:t>
            </a:r>
            <a:endParaRPr lang="en-US" altLang="ja-JP" dirty="0">
              <a:latin typeface="Arial Black" panose="020B0A04020102020204" pitchFamily="34" charset="0"/>
            </a:endParaRPr>
          </a:p>
          <a:p>
            <a:r>
              <a:rPr lang="en-US" altLang="ja-JP" dirty="0">
                <a:latin typeface="Arial Black" panose="020B0A04020102020204" pitchFamily="34" charset="0"/>
                <a:hlinkClick r:id="rId4"/>
              </a:rPr>
              <a:t>https://www.kernel.org/doc/Documentation/process/stable-kernel-rules.rst</a:t>
            </a:r>
            <a:endParaRPr lang="en-US" altLang="ja-JP" dirty="0">
              <a:latin typeface="Arial Black" panose="020B0A04020102020204" pitchFamily="34" charset="0"/>
            </a:endParaRPr>
          </a:p>
          <a:p>
            <a:r>
              <a:rPr lang="en-US" altLang="ja-JP" dirty="0">
                <a:latin typeface="Arial Black" panose="020B0A04020102020204" pitchFamily="34" charset="0"/>
                <a:hlinkClick r:id="rId5"/>
              </a:rPr>
              <a:t>https://lkml.org/</a:t>
            </a:r>
            <a:endParaRPr lang="en-US" altLang="ja-JP" dirty="0">
              <a:latin typeface="Arial Black" panose="020B0A04020102020204" pitchFamily="34" charset="0"/>
            </a:endParaRPr>
          </a:p>
          <a:p>
            <a:r>
              <a:rPr lang="en-US" altLang="ja-JP" dirty="0">
                <a:latin typeface="Arial Black" panose="020B0A04020102020204" pitchFamily="34" charset="0"/>
                <a:hlinkClick r:id="rId6"/>
              </a:rPr>
              <a:t>http://lwn.net/</a:t>
            </a:r>
            <a:endParaRPr lang="en-US" altLang="ja-JP" dirty="0">
              <a:latin typeface="Arial Black" panose="020B0A04020102020204" pitchFamily="34" charset="0"/>
            </a:endParaRPr>
          </a:p>
          <a:p>
            <a:r>
              <a:rPr lang="en-US" altLang="ja-JP" dirty="0">
                <a:latin typeface="Arial Black" panose="020B0A04020102020204" pitchFamily="34" charset="0"/>
                <a:hlinkClick r:id="rId7"/>
              </a:rPr>
              <a:t>http://events.linuxfoundation.org/sites/events/files/slides/elce2015_LTSI_munakata_0.pdf</a:t>
            </a:r>
            <a:endParaRPr lang="en-US" altLang="ja-JP" dirty="0">
              <a:latin typeface="Arial Black" panose="020B0A04020102020204" pitchFamily="34" charset="0"/>
            </a:endParaRPr>
          </a:p>
          <a:p>
            <a:pPr lvl="1"/>
            <a:r>
              <a:rPr lang="en-US" altLang="ja-JP" dirty="0">
                <a:latin typeface="Arial Black" panose="020B0A04020102020204" pitchFamily="34" charset="0"/>
              </a:rPr>
              <a:t>Linux</a:t>
            </a:r>
            <a:r>
              <a:rPr lang="ja-JP" altLang="en-US" dirty="0">
                <a:latin typeface="Arial Black" panose="020B0A04020102020204" pitchFamily="34" charset="0"/>
              </a:rPr>
              <a:t> </a:t>
            </a:r>
            <a:r>
              <a:rPr lang="en-US" altLang="ja-JP" dirty="0">
                <a:latin typeface="Arial Black" panose="020B0A04020102020204" pitchFamily="34" charset="0"/>
              </a:rPr>
              <a:t>Foundation</a:t>
            </a:r>
            <a:r>
              <a:rPr lang="ja-JP" altLang="en-US" dirty="0">
                <a:latin typeface="Arial Black" panose="020B0A04020102020204" pitchFamily="34" charset="0"/>
              </a:rPr>
              <a:t>主催</a:t>
            </a:r>
            <a:r>
              <a:rPr lang="en-US" altLang="ja-JP" dirty="0">
                <a:latin typeface="Arial Black" panose="020B0A04020102020204" pitchFamily="34" charset="0"/>
              </a:rPr>
              <a:t>Conference</a:t>
            </a:r>
            <a:r>
              <a:rPr lang="ja-JP" altLang="en-US" dirty="0">
                <a:latin typeface="Arial Black" panose="020B0A04020102020204" pitchFamily="34" charset="0"/>
              </a:rPr>
              <a:t>における宗像氏</a:t>
            </a:r>
            <a:r>
              <a:rPr lang="en-US" altLang="ja-JP" dirty="0">
                <a:latin typeface="Arial Black" panose="020B0A04020102020204" pitchFamily="34" charset="0"/>
              </a:rPr>
              <a:t>(</a:t>
            </a:r>
            <a:r>
              <a:rPr lang="ja-JP" altLang="en-US" dirty="0">
                <a:latin typeface="Arial Black" panose="020B0A04020102020204" pitchFamily="34" charset="0"/>
              </a:rPr>
              <a:t>ルネサス</a:t>
            </a:r>
            <a:r>
              <a:rPr lang="en-US" altLang="ja-JP" dirty="0">
                <a:latin typeface="Arial Black" panose="020B0A04020102020204" pitchFamily="34" charset="0"/>
              </a:rPr>
              <a:t>/Linux Foundation</a:t>
            </a:r>
            <a:r>
              <a:rPr lang="ja-JP" altLang="en-US" dirty="0">
                <a:latin typeface="Arial Black" panose="020B0A04020102020204" pitchFamily="34" charset="0"/>
              </a:rPr>
              <a:t> </a:t>
            </a:r>
            <a:r>
              <a:rPr lang="en-US" altLang="ja-JP" dirty="0">
                <a:latin typeface="Arial Black" panose="020B0A04020102020204" pitchFamily="34" charset="0"/>
              </a:rPr>
              <a:t>LTSI</a:t>
            </a:r>
            <a:r>
              <a:rPr lang="ja-JP" altLang="en-US" dirty="0">
                <a:latin typeface="Arial Black" panose="020B0A04020102020204" pitchFamily="34" charset="0"/>
              </a:rPr>
              <a:t>プロジェクト</a:t>
            </a:r>
            <a:r>
              <a:rPr lang="en-US" altLang="ja-JP" dirty="0">
                <a:latin typeface="Arial Black" panose="020B0A04020102020204" pitchFamily="34" charset="0"/>
              </a:rPr>
              <a:t>)</a:t>
            </a:r>
            <a:r>
              <a:rPr lang="ja-JP" altLang="en-US" dirty="0">
                <a:latin typeface="Arial Black" panose="020B0A04020102020204" pitchFamily="34" charset="0"/>
              </a:rPr>
              <a:t>のスライド</a:t>
            </a:r>
            <a:endParaRPr lang="en-US" altLang="ja-JP" dirty="0">
              <a:latin typeface="Arial Black" panose="020B0A04020102020204" pitchFamily="34" charset="0"/>
            </a:endParaRPr>
          </a:p>
          <a:p>
            <a:r>
              <a:rPr lang="en-US" altLang="ja-JP" dirty="0">
                <a:latin typeface="Arial Black" panose="020B0A04020102020204" pitchFamily="34" charset="0"/>
                <a:hlinkClick r:id="rId8"/>
              </a:rPr>
              <a:t>https://elinux.org/images/3/38/LTSI-OSSNA.pdf</a:t>
            </a:r>
            <a:endParaRPr lang="en-US" altLang="ja-JP" dirty="0">
              <a:latin typeface="Arial Black" panose="020B0A04020102020204" pitchFamily="34" charset="0"/>
            </a:endParaRPr>
          </a:p>
          <a:p>
            <a:pPr lvl="1"/>
            <a:r>
              <a:rPr lang="en-US" altLang="ja-JP" dirty="0">
                <a:latin typeface="Arial Black" panose="020B0A04020102020204" pitchFamily="34" charset="0"/>
              </a:rPr>
              <a:t>Linux</a:t>
            </a:r>
            <a:r>
              <a:rPr lang="ja-JP" altLang="en-US" dirty="0">
                <a:latin typeface="Arial Black" panose="020B0A04020102020204" pitchFamily="34" charset="0"/>
              </a:rPr>
              <a:t> </a:t>
            </a:r>
            <a:r>
              <a:rPr lang="en-US" altLang="ja-JP" dirty="0">
                <a:latin typeface="Arial Black" panose="020B0A04020102020204" pitchFamily="34" charset="0"/>
              </a:rPr>
              <a:t>Foundation</a:t>
            </a:r>
            <a:r>
              <a:rPr lang="ja-JP" altLang="en-US" dirty="0">
                <a:latin typeface="Arial Black" panose="020B0A04020102020204" pitchFamily="34" charset="0"/>
              </a:rPr>
              <a:t>主催</a:t>
            </a:r>
            <a:r>
              <a:rPr lang="en-US" altLang="ja-JP" dirty="0">
                <a:latin typeface="Arial Black" panose="020B0A04020102020204" pitchFamily="34" charset="0"/>
              </a:rPr>
              <a:t>Conference</a:t>
            </a:r>
            <a:r>
              <a:rPr lang="ja-JP" altLang="en-US" dirty="0">
                <a:latin typeface="Arial Black" panose="020B0A04020102020204" pitchFamily="34" charset="0"/>
              </a:rPr>
              <a:t>における柴田氏のスライド</a:t>
            </a:r>
            <a:endParaRPr kumimoji="1" lang="ja-JP" altLang="en-US"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18</a:t>
            </a:fld>
            <a:endParaRPr lang="en-US" altLang="ja-JP"/>
          </a:p>
        </p:txBody>
      </p:sp>
    </p:spTree>
    <p:extLst>
      <p:ext uri="{BB962C8B-B14F-4D97-AF65-F5344CB8AC3E}">
        <p14:creationId xmlns:p14="http://schemas.microsoft.com/office/powerpoint/2010/main" val="38411018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8B6519-DC34-40F3-9B13-782AF2FAAF37}"/>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441F1E00-1076-4143-958A-6B72538FBA93}"/>
              </a:ext>
            </a:extLst>
          </p:cNvPr>
          <p:cNvSpPr>
            <a:spLocks noGrp="1"/>
          </p:cNvSpPr>
          <p:nvPr>
            <p:ph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1345F2F-2735-4EB6-961D-89F5716F1039}"/>
              </a:ext>
            </a:extLst>
          </p:cNvPr>
          <p:cNvSpPr>
            <a:spLocks noGrp="1"/>
          </p:cNvSpPr>
          <p:nvPr>
            <p:ph type="sldNum" sz="quarter" idx="12"/>
          </p:nvPr>
        </p:nvSpPr>
        <p:spPr/>
        <p:txBody>
          <a:bodyPr/>
          <a:lstStyle/>
          <a:p>
            <a:fld id="{E1DFF8A6-EE54-4210-8F3C-CB7615268D43}" type="slidenum">
              <a:rPr lang="en-US" altLang="ja-JP" smtClean="0"/>
              <a:pPr/>
              <a:t>19</a:t>
            </a:fld>
            <a:endParaRPr lang="en-US" altLang="ja-JP"/>
          </a:p>
        </p:txBody>
      </p:sp>
    </p:spTree>
    <p:extLst>
      <p:ext uri="{BB962C8B-B14F-4D97-AF65-F5344CB8AC3E}">
        <p14:creationId xmlns:p14="http://schemas.microsoft.com/office/powerpoint/2010/main" val="2910192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自己紹介</a:t>
            </a: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2</a:t>
            </a:fld>
            <a:endParaRPr lang="en-US" altLang="ja-JP"/>
          </a:p>
        </p:txBody>
      </p:sp>
      <p:graphicFrame>
        <p:nvGraphicFramePr>
          <p:cNvPr id="6" name="表 5"/>
          <p:cNvGraphicFramePr>
            <a:graphicFrameLocks noGrp="1"/>
          </p:cNvGraphicFramePr>
          <p:nvPr>
            <p:extLst>
              <p:ext uri="{D42A27DB-BD31-4B8C-83A1-F6EECF244321}">
                <p14:modId xmlns:p14="http://schemas.microsoft.com/office/powerpoint/2010/main" val="2704350514"/>
              </p:ext>
            </p:extLst>
          </p:nvPr>
        </p:nvGraphicFramePr>
        <p:xfrm>
          <a:off x="495300" y="905456"/>
          <a:ext cx="8915400" cy="5684406"/>
        </p:xfrm>
        <a:graphic>
          <a:graphicData uri="http://schemas.openxmlformats.org/drawingml/2006/table">
            <a:tbl>
              <a:tblPr firstRow="1" bandRow="1">
                <a:tableStyleId>{2D5ABB26-0587-4C30-8999-92F81FD0307C}</a:tableStyleId>
              </a:tblPr>
              <a:tblGrid>
                <a:gridCol w="1401902">
                  <a:extLst>
                    <a:ext uri="{9D8B030D-6E8A-4147-A177-3AD203B41FA5}">
                      <a16:colId xmlns:a16="http://schemas.microsoft.com/office/drawing/2014/main" val="20000"/>
                    </a:ext>
                  </a:extLst>
                </a:gridCol>
                <a:gridCol w="7513498">
                  <a:extLst>
                    <a:ext uri="{9D8B030D-6E8A-4147-A177-3AD203B41FA5}">
                      <a16:colId xmlns:a16="http://schemas.microsoft.com/office/drawing/2014/main" val="20001"/>
                    </a:ext>
                  </a:extLst>
                </a:gridCol>
              </a:tblGrid>
              <a:tr h="599072">
                <a:tc>
                  <a:txBody>
                    <a:bodyPr/>
                    <a:lstStyle/>
                    <a:p>
                      <a:pPr algn="ctr"/>
                      <a:r>
                        <a:rPr kumimoji="1" lang="ja-JP" altLang="en-US" sz="3200" dirty="0">
                          <a:latin typeface="Arial Black" panose="020B0A04020102020204" pitchFamily="34" charset="0"/>
                          <a:ea typeface="HGP創英角ｺﾞｼｯｸUB" panose="020B0900000000000000" pitchFamily="50" charset="-128"/>
                        </a:rPr>
                        <a:t>氏名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800" dirty="0">
                          <a:latin typeface="Arial Black" panose="020B0A04020102020204" pitchFamily="34" charset="0"/>
                          <a:ea typeface="HGP創英角ｺﾞｼｯｸUB" panose="020B0900000000000000" pitchFamily="50" charset="-128"/>
                        </a:rPr>
                        <a:t>加藤 慎介 </a:t>
                      </a:r>
                      <a:r>
                        <a:rPr kumimoji="1" lang="en-US" altLang="ja-JP" sz="2800" dirty="0">
                          <a:latin typeface="Arial Black" panose="020B0A04020102020204" pitchFamily="34" charset="0"/>
                          <a:ea typeface="HGP創英角ｺﾞｼｯｸUB" panose="020B0900000000000000" pitchFamily="50" charset="-128"/>
                        </a:rPr>
                        <a:t>(</a:t>
                      </a:r>
                      <a:r>
                        <a:rPr kumimoji="1" lang="ja-JP" altLang="en-US" sz="2800" dirty="0">
                          <a:latin typeface="Arial Black" panose="020B0A04020102020204" pitchFamily="34" charset="0"/>
                          <a:ea typeface="HGP創英角ｺﾞｼｯｸUB" panose="020B0900000000000000" pitchFamily="50" charset="-128"/>
                        </a:rPr>
                        <a:t>かとう しんすけ</a:t>
                      </a:r>
                      <a:r>
                        <a:rPr kumimoji="1" lang="en-US" altLang="ja-JP" sz="2800" dirty="0">
                          <a:latin typeface="Arial Black" panose="020B0A04020102020204" pitchFamily="34" charset="0"/>
                          <a:ea typeface="HGP創英角ｺﾞｼｯｸUB" panose="020B0900000000000000" pitchFamily="50" charset="-128"/>
                        </a:rPr>
                        <a:t>)</a:t>
                      </a:r>
                      <a:endParaRPr kumimoji="1" lang="ja-JP" altLang="en-US" sz="2800" dirty="0">
                        <a:latin typeface="Arial Black" panose="020B0A04020102020204" pitchFamily="34" charset="0"/>
                        <a:ea typeface="HGP創英角ｺﾞｼｯｸUB" panose="020B09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99072">
                <a:tc>
                  <a:txBody>
                    <a:bodyPr/>
                    <a:lstStyle/>
                    <a:p>
                      <a:pPr algn="ctr"/>
                      <a:r>
                        <a:rPr kumimoji="1" lang="ja-JP" altLang="en-US" sz="3200" dirty="0">
                          <a:latin typeface="Arial Black" panose="020B0A04020102020204" pitchFamily="34" charset="0"/>
                          <a:ea typeface="HGP創英角ｺﾞｼｯｸUB" panose="020B0900000000000000" pitchFamily="50" charset="-128"/>
                        </a:rPr>
                        <a:t>所属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800" dirty="0">
                          <a:latin typeface="Arial Black" panose="020B0A04020102020204" pitchFamily="34" charset="0"/>
                          <a:ea typeface="HGP創英角ｺﾞｼｯｸUB" panose="020B0900000000000000" pitchFamily="50" charset="-128"/>
                        </a:rPr>
                        <a:t>パナソニック株式会社</a:t>
                      </a:r>
                      <a:endParaRPr kumimoji="1" lang="en-US" altLang="ja-JP" sz="2800" dirty="0">
                        <a:latin typeface="Arial Black" panose="020B0A04020102020204" pitchFamily="34" charset="0"/>
                        <a:ea typeface="HGP創英角ｺﾞｼｯｸUB" panose="020B0900000000000000" pitchFamily="50" charset="-128"/>
                      </a:endParaRPr>
                    </a:p>
                    <a:p>
                      <a:r>
                        <a:rPr kumimoji="1" lang="ja-JP" altLang="en-US" sz="2800" dirty="0">
                          <a:latin typeface="Arial Black" panose="020B0A04020102020204" pitchFamily="34" charset="0"/>
                          <a:ea typeface="HGP創英角ｺﾞｼｯｸUB" panose="020B0900000000000000" pitchFamily="50" charset="-128"/>
                        </a:rPr>
                        <a:t>イノベーション推進部門</a:t>
                      </a:r>
                      <a:endParaRPr kumimoji="1" lang="en-US" altLang="ja-JP" sz="2800" dirty="0">
                        <a:latin typeface="Arial Black" panose="020B0A04020102020204" pitchFamily="34" charset="0"/>
                        <a:ea typeface="HGP創英角ｺﾞｼｯｸUB" panose="020B0900000000000000" pitchFamily="50" charset="-128"/>
                      </a:endParaRPr>
                    </a:p>
                    <a:p>
                      <a:r>
                        <a:rPr kumimoji="1" lang="ja-JP" altLang="en-US" sz="2800" dirty="0">
                          <a:latin typeface="Arial Black" panose="020B0A04020102020204" pitchFamily="34" charset="0"/>
                          <a:ea typeface="HGP創英角ｺﾞｼｯｸUB" panose="020B0900000000000000" pitchFamily="50" charset="-128"/>
                        </a:rPr>
                        <a:t>イノベーション戦略室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496608">
                <a:tc>
                  <a:txBody>
                    <a:bodyPr/>
                    <a:lstStyle/>
                    <a:p>
                      <a:pPr algn="ctr"/>
                      <a:r>
                        <a:rPr kumimoji="1" lang="ja-JP" altLang="en-US" sz="3200" dirty="0">
                          <a:latin typeface="Arial Black" panose="020B0A04020102020204" pitchFamily="34" charset="0"/>
                          <a:ea typeface="HGP創英角ｺﾞｼｯｸUB" panose="020B0900000000000000" pitchFamily="50" charset="-128"/>
                        </a:rPr>
                        <a:t>経歴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20000"/>
                        </a:lnSpc>
                      </a:pPr>
                      <a:r>
                        <a:rPr kumimoji="1" lang="ja-JP" altLang="en-US" sz="2400" dirty="0">
                          <a:latin typeface="Arial Black" panose="020B0A04020102020204" pitchFamily="34" charset="0"/>
                          <a:ea typeface="HGP創英角ｺﾞｼｯｸUB" panose="020B0900000000000000" pitchFamily="50" charset="-128"/>
                        </a:rPr>
                        <a:t>入社以来 </a:t>
                      </a:r>
                      <a:r>
                        <a:rPr kumimoji="1" lang="en-US" altLang="ja-JP" sz="2400" dirty="0">
                          <a:latin typeface="Arial Black" panose="020B0A04020102020204" pitchFamily="34" charset="0"/>
                          <a:ea typeface="HGP創英角ｺﾞｼｯｸUB" panose="020B0900000000000000" pitchFamily="50" charset="-128"/>
                        </a:rPr>
                        <a:t>OS</a:t>
                      </a:r>
                      <a:r>
                        <a:rPr kumimoji="1" lang="ja-JP" altLang="en-US" sz="2400" dirty="0">
                          <a:latin typeface="Arial Black" panose="020B0A04020102020204" pitchFamily="34" charset="0"/>
                          <a:ea typeface="HGP創英角ｺﾞｼｯｸUB" panose="020B0900000000000000" pitchFamily="50" charset="-128"/>
                        </a:rPr>
                        <a:t>の開発に従事</a:t>
                      </a:r>
                      <a:endParaRPr kumimoji="1" lang="en-US" altLang="ja-JP" sz="2400" dirty="0">
                        <a:latin typeface="Arial Black" panose="020B0A04020102020204" pitchFamily="34" charset="0"/>
                        <a:ea typeface="HGP創英角ｺﾞｼｯｸUB" panose="020B0900000000000000" pitchFamily="50" charset="-128"/>
                      </a:endParaRPr>
                    </a:p>
                    <a:p>
                      <a:pPr marL="727075" lvl="1" indent="-269875">
                        <a:lnSpc>
                          <a:spcPct val="120000"/>
                        </a:lnSpc>
                        <a:buFont typeface="Arial" panose="020B0604020202020204" pitchFamily="34" charset="0"/>
                        <a:buChar char="•"/>
                      </a:pPr>
                      <a:r>
                        <a:rPr kumimoji="1" lang="ja-JP" altLang="en-US" sz="2000" dirty="0">
                          <a:latin typeface="Arial Black" panose="020B0A04020102020204" pitchFamily="34" charset="0"/>
                          <a:ea typeface="HGP創英角ｺﾞｼｯｸUB" panose="020B0900000000000000" pitchFamily="50" charset="-128"/>
                        </a:rPr>
                        <a:t>デジタル</a:t>
                      </a:r>
                      <a:r>
                        <a:rPr kumimoji="1" lang="en-US" altLang="ja-JP" sz="2000" dirty="0">
                          <a:latin typeface="Arial Black" panose="020B0A04020102020204" pitchFamily="34" charset="0"/>
                          <a:ea typeface="HGP創英角ｺﾞｼｯｸUB" panose="020B0900000000000000" pitchFamily="50" charset="-128"/>
                        </a:rPr>
                        <a:t>TV</a:t>
                      </a:r>
                      <a:r>
                        <a:rPr kumimoji="1" lang="ja-JP" altLang="en-US" sz="2000" dirty="0">
                          <a:latin typeface="Arial Black" panose="020B0A04020102020204" pitchFamily="34" charset="0"/>
                          <a:ea typeface="HGP創英角ｺﾞｼｯｸUB" panose="020B0900000000000000" pitchFamily="50" charset="-128"/>
                        </a:rPr>
                        <a:t>での、独自</a:t>
                      </a:r>
                      <a:r>
                        <a:rPr kumimoji="1" lang="en-US" altLang="ja-JP" sz="2000" dirty="0">
                          <a:latin typeface="Arial Black" panose="020B0A04020102020204" pitchFamily="34" charset="0"/>
                          <a:ea typeface="HGP創英角ｺﾞｼｯｸUB" panose="020B0900000000000000" pitchFamily="50" charset="-128"/>
                        </a:rPr>
                        <a:t>OS</a:t>
                      </a:r>
                      <a:r>
                        <a:rPr kumimoji="1" lang="ja-JP" altLang="en-US" sz="2000" dirty="0">
                          <a:latin typeface="Arial Black" panose="020B0A04020102020204" pitchFamily="34" charset="0"/>
                          <a:ea typeface="HGP創英角ｺﾞｼｯｸUB" panose="020B0900000000000000" pitchFamily="50" charset="-128"/>
                        </a:rPr>
                        <a:t>から</a:t>
                      </a:r>
                      <a:r>
                        <a:rPr kumimoji="1" lang="en-US" altLang="ja-JP" sz="2000" dirty="0">
                          <a:latin typeface="Arial Black" panose="020B0A04020102020204" pitchFamily="34" charset="0"/>
                          <a:ea typeface="HGP創英角ｺﾞｼｯｸUB" panose="020B0900000000000000" pitchFamily="50" charset="-128"/>
                        </a:rPr>
                        <a:t>Linux</a:t>
                      </a:r>
                      <a:r>
                        <a:rPr kumimoji="1" lang="ja-JP" altLang="en-US" sz="2000" dirty="0" err="1">
                          <a:latin typeface="Arial Black" panose="020B0A04020102020204" pitchFamily="34" charset="0"/>
                          <a:ea typeface="HGP創英角ｺﾞｼｯｸUB" panose="020B0900000000000000" pitchFamily="50" charset="-128"/>
                        </a:rPr>
                        <a:t>への</a:t>
                      </a:r>
                      <a:r>
                        <a:rPr kumimoji="1" lang="ja-JP" altLang="en-US" sz="2000" dirty="0">
                          <a:latin typeface="Arial Black" panose="020B0A04020102020204" pitchFamily="34" charset="0"/>
                          <a:ea typeface="HGP創英角ｺﾞｼｯｸUB" panose="020B0900000000000000" pitchFamily="50" charset="-128"/>
                        </a:rPr>
                        <a:t>移行</a:t>
                      </a:r>
                      <a:endParaRPr kumimoji="1" lang="en-US" altLang="ja-JP" sz="2000" dirty="0">
                        <a:latin typeface="Arial Black" panose="020B0A04020102020204" pitchFamily="34" charset="0"/>
                        <a:ea typeface="HGP創英角ｺﾞｼｯｸUB" panose="020B0900000000000000" pitchFamily="50" charset="-128"/>
                      </a:endParaRPr>
                    </a:p>
                    <a:p>
                      <a:pPr marL="727075" lvl="1" indent="-269875">
                        <a:lnSpc>
                          <a:spcPct val="120000"/>
                        </a:lnSpc>
                        <a:buFont typeface="Arial" panose="020B0604020202020204" pitchFamily="34" charset="0"/>
                        <a:buChar char="•"/>
                      </a:pPr>
                      <a:r>
                        <a:rPr kumimoji="1" lang="ja-JP" altLang="en-US" sz="2000" dirty="0">
                          <a:latin typeface="Arial Black" panose="020B0A04020102020204" pitchFamily="34" charset="0"/>
                          <a:ea typeface="HGP創英角ｺﾞｼｯｸUB" panose="020B0900000000000000" pitchFamily="50" charset="-128"/>
                        </a:rPr>
                        <a:t>携帯電話の</a:t>
                      </a:r>
                      <a:r>
                        <a:rPr kumimoji="1" lang="en-US" altLang="ja-JP" sz="2000" dirty="0">
                          <a:latin typeface="Arial Black" panose="020B0A04020102020204" pitchFamily="34" charset="0"/>
                          <a:ea typeface="HGP創英角ｺﾞｼｯｸUB" panose="020B0900000000000000" pitchFamily="50" charset="-128"/>
                        </a:rPr>
                        <a:t>Linux</a:t>
                      </a:r>
                      <a:r>
                        <a:rPr kumimoji="1" lang="ja-JP" altLang="en-US" sz="2000" dirty="0">
                          <a:latin typeface="Arial Black" panose="020B0A04020102020204" pitchFamily="34" charset="0"/>
                          <a:ea typeface="HGP創英角ｺﾞｼｯｸUB" panose="020B0900000000000000" pitchFamily="50" charset="-128"/>
                        </a:rPr>
                        <a:t>移行、自社チップへの</a:t>
                      </a:r>
                      <a:r>
                        <a:rPr kumimoji="1" lang="en-US" altLang="ja-JP" sz="2000" dirty="0">
                          <a:latin typeface="Arial Black" panose="020B0A04020102020204" pitchFamily="34" charset="0"/>
                          <a:ea typeface="HGP創英角ｺﾞｼｯｸUB" panose="020B0900000000000000" pitchFamily="50" charset="-128"/>
                        </a:rPr>
                        <a:t>Linux</a:t>
                      </a:r>
                      <a:r>
                        <a:rPr kumimoji="1" lang="ja-JP" altLang="en-US" sz="2000" dirty="0">
                          <a:latin typeface="Arial Black" panose="020B0A04020102020204" pitchFamily="34" charset="0"/>
                          <a:ea typeface="HGP創英角ｺﾞｼｯｸUB" panose="020B0900000000000000" pitchFamily="50" charset="-128"/>
                        </a:rPr>
                        <a:t>のポーティング、</a:t>
                      </a:r>
                      <a:r>
                        <a:rPr kumimoji="1" lang="en-US" altLang="ja-JP" sz="2000" dirty="0">
                          <a:latin typeface="Arial Black" panose="020B0A04020102020204" pitchFamily="34" charset="0"/>
                          <a:ea typeface="HGP創英角ｺﾞｼｯｸUB" panose="020B0900000000000000" pitchFamily="50" charset="-128"/>
                        </a:rPr>
                        <a:t>Linux</a:t>
                      </a:r>
                      <a:r>
                        <a:rPr kumimoji="1" lang="ja-JP" altLang="en-US" sz="2000" dirty="0">
                          <a:latin typeface="Arial Black" panose="020B0A04020102020204" pitchFamily="34" charset="0"/>
                          <a:ea typeface="HGP創英角ｺﾞｼｯｸUB" panose="020B0900000000000000" pitchFamily="50" charset="-128"/>
                        </a:rPr>
                        <a:t>部分の性能改善</a:t>
                      </a:r>
                      <a:endParaRPr kumimoji="1" lang="en-US" altLang="ja-JP" sz="2000" dirty="0">
                        <a:latin typeface="Arial Black" panose="020B0A04020102020204" pitchFamily="34" charset="0"/>
                        <a:ea typeface="HGP創英角ｺﾞｼｯｸUB" panose="020B0900000000000000" pitchFamily="50" charset="-128"/>
                      </a:endParaRPr>
                    </a:p>
                    <a:p>
                      <a:pPr marL="727075" lvl="1" indent="-269875">
                        <a:lnSpc>
                          <a:spcPct val="120000"/>
                        </a:lnSpc>
                        <a:buFont typeface="Arial" panose="020B0604020202020204" pitchFamily="34" charset="0"/>
                        <a:buChar char="•"/>
                      </a:pPr>
                      <a:r>
                        <a:rPr kumimoji="1" lang="en-US" altLang="ja-JP" sz="2000" dirty="0">
                          <a:latin typeface="Arial Black" panose="020B0A04020102020204" pitchFamily="34" charset="0"/>
                          <a:ea typeface="HGP創英角ｺﾞｼｯｸUB" panose="020B0900000000000000" pitchFamily="50" charset="-128"/>
                        </a:rPr>
                        <a:t>Android</a:t>
                      </a:r>
                      <a:r>
                        <a:rPr kumimoji="1" lang="ja-JP" altLang="en-US" sz="2000" dirty="0">
                          <a:latin typeface="Arial Black" panose="020B0A04020102020204" pitchFamily="34" charset="0"/>
                          <a:ea typeface="HGP創英角ｺﾞｼｯｸUB" panose="020B0900000000000000" pitchFamily="50" charset="-128"/>
                        </a:rPr>
                        <a:t>製品の開発</a:t>
                      </a:r>
                      <a:endParaRPr kumimoji="1" lang="en-US" altLang="ja-JP" sz="1800" dirty="0">
                        <a:latin typeface="Arial Black" panose="020B0A04020102020204" pitchFamily="34" charset="0"/>
                        <a:ea typeface="HGP創英角ｺﾞｼｯｸUB" panose="020B0900000000000000" pitchFamily="50" charset="-128"/>
                      </a:endParaRPr>
                    </a:p>
                    <a:p>
                      <a:pPr marL="0" indent="0">
                        <a:lnSpc>
                          <a:spcPct val="120000"/>
                        </a:lnSpc>
                        <a:buFont typeface="Arial" panose="020B0604020202020204" pitchFamily="34" charset="0"/>
                        <a:buNone/>
                      </a:pPr>
                      <a:r>
                        <a:rPr kumimoji="1" lang="ja-JP" altLang="en-US" sz="2400" dirty="0">
                          <a:latin typeface="Arial Black" panose="020B0A04020102020204" pitchFamily="34" charset="0"/>
                          <a:ea typeface="HGP創英角ｺﾞｼｯｸUB" panose="020B0900000000000000" pitchFamily="50" charset="-128"/>
                        </a:rPr>
                        <a:t>その傍ら</a:t>
                      </a:r>
                      <a:r>
                        <a:rPr kumimoji="1" lang="en-US" altLang="ja-JP" sz="2400" dirty="0">
                          <a:latin typeface="Arial Black" panose="020B0A04020102020204" pitchFamily="34" charset="0"/>
                          <a:ea typeface="HGP創英角ｺﾞｼｯｸUB" panose="020B0900000000000000" pitchFamily="50" charset="-128"/>
                        </a:rPr>
                        <a:t>2002</a:t>
                      </a:r>
                      <a:r>
                        <a:rPr kumimoji="1" lang="ja-JP" altLang="en-US" sz="2400" dirty="0">
                          <a:latin typeface="Arial Black" panose="020B0A04020102020204" pitchFamily="34" charset="0"/>
                          <a:ea typeface="HGP創英角ｺﾞｼｯｸUB" panose="020B0900000000000000" pitchFamily="50" charset="-128"/>
                        </a:rPr>
                        <a:t>年から</a:t>
                      </a:r>
                      <a:r>
                        <a:rPr kumimoji="1" lang="en-US" altLang="ja-JP" sz="2400" dirty="0">
                          <a:latin typeface="Arial Black" panose="020B0A04020102020204" pitchFamily="34" charset="0"/>
                          <a:ea typeface="HGP創英角ｺﾞｼｯｸUB" panose="020B0900000000000000" pitchFamily="50" charset="-128"/>
                        </a:rPr>
                        <a:t>OSS</a:t>
                      </a:r>
                      <a:r>
                        <a:rPr kumimoji="1" lang="ja-JP" altLang="en-US" sz="2400" dirty="0">
                          <a:latin typeface="Arial Black" panose="020B0A04020102020204" pitchFamily="34" charset="0"/>
                          <a:ea typeface="HGP創英角ｺﾞｼｯｸUB" panose="020B0900000000000000" pitchFamily="50" charset="-128"/>
                        </a:rPr>
                        <a:t>コンプライアンス対応に従事。社内向けの</a:t>
                      </a:r>
                      <a:r>
                        <a:rPr kumimoji="1" lang="en-US" altLang="ja-JP" sz="2400" dirty="0">
                          <a:latin typeface="Arial Black" panose="020B0A04020102020204" pitchFamily="34" charset="0"/>
                          <a:ea typeface="HGP創英角ｺﾞｼｯｸUB" panose="020B0900000000000000" pitchFamily="50" charset="-128"/>
                        </a:rPr>
                        <a:t>OSS</a:t>
                      </a:r>
                      <a:r>
                        <a:rPr kumimoji="1" lang="ja-JP" altLang="en-US" sz="2400" dirty="0">
                          <a:latin typeface="Arial Black" panose="020B0A04020102020204" pitchFamily="34" charset="0"/>
                          <a:ea typeface="HGP創英角ｺﾞｼｯｸUB" panose="020B0900000000000000" pitchFamily="50" charset="-128"/>
                        </a:rPr>
                        <a:t>対応マニュアルの作成や</a:t>
                      </a:r>
                      <a:r>
                        <a:rPr kumimoji="1" lang="en-US" altLang="ja-JP" sz="2400" dirty="0">
                          <a:latin typeface="Arial Black" panose="020B0A04020102020204" pitchFamily="34" charset="0"/>
                          <a:ea typeface="HGP創英角ｺﾞｼｯｸUB" panose="020B0900000000000000" pitchFamily="50" charset="-128"/>
                        </a:rPr>
                        <a:t>OSS</a:t>
                      </a:r>
                      <a:r>
                        <a:rPr kumimoji="1" lang="ja-JP" altLang="en-US" sz="2400" dirty="0">
                          <a:latin typeface="Arial Black" panose="020B0A04020102020204" pitchFamily="34" charset="0"/>
                          <a:ea typeface="HGP創英角ｺﾞｼｯｸUB" panose="020B0900000000000000" pitchFamily="50" charset="-128"/>
                        </a:rPr>
                        <a:t>コンプライアンスセミナー講師、事業部門の</a:t>
                      </a:r>
                      <a:r>
                        <a:rPr kumimoji="1" lang="en-US" altLang="ja-JP" sz="2400" dirty="0">
                          <a:latin typeface="Arial Black" panose="020B0A04020102020204" pitchFamily="34" charset="0"/>
                          <a:ea typeface="HGP創英角ｺﾞｼｯｸUB" panose="020B0900000000000000" pitchFamily="50" charset="-128"/>
                        </a:rPr>
                        <a:t>OSS</a:t>
                      </a:r>
                      <a:r>
                        <a:rPr kumimoji="1" lang="ja-JP" altLang="en-US" sz="2400" dirty="0">
                          <a:latin typeface="Arial Black" panose="020B0A04020102020204" pitchFamily="34" charset="0"/>
                          <a:ea typeface="HGP創英角ｺﾞｼｯｸUB" panose="020B0900000000000000" pitchFamily="50" charset="-128"/>
                        </a:rPr>
                        <a:t>ライセンス対応のコンサルティング等を実施 </a:t>
                      </a:r>
                      <a:r>
                        <a:rPr kumimoji="1" lang="en-US" altLang="ja-JP" sz="2400" dirty="0">
                          <a:latin typeface="Arial Black" panose="020B0A04020102020204" pitchFamily="34" charset="0"/>
                          <a:ea typeface="HGP創英角ｺﾞｼｯｸUB" panose="020B0900000000000000" pitchFamily="50" charset="-128"/>
                        </a:rPr>
                        <a:t>(2010</a:t>
                      </a:r>
                      <a:r>
                        <a:rPr kumimoji="1" lang="ja-JP" altLang="en-US" sz="2400" dirty="0">
                          <a:latin typeface="Arial Black" panose="020B0A04020102020204" pitchFamily="34" charset="0"/>
                          <a:ea typeface="HGP創英角ｺﾞｼｯｸUB" panose="020B0900000000000000" pitchFamily="50" charset="-128"/>
                        </a:rPr>
                        <a:t>年～スタッフ職</a:t>
                      </a:r>
                      <a:r>
                        <a:rPr kumimoji="1" lang="en-US" altLang="ja-JP" sz="2400" dirty="0">
                          <a:latin typeface="Arial Black" panose="020B0A04020102020204" pitchFamily="34" charset="0"/>
                          <a:ea typeface="HGP創英角ｺﾞｼｯｸUB" panose="020B0900000000000000" pitchFamily="50" charset="-128"/>
                        </a:rPr>
                        <a:t>)</a:t>
                      </a:r>
                      <a:endParaRPr kumimoji="1" lang="ja-JP" altLang="en-US" sz="2400" dirty="0">
                        <a:latin typeface="Arial Black" panose="020B0A04020102020204" pitchFamily="34" charset="0"/>
                        <a:ea typeface="HGP創英角ｺﾞｼｯｸUB" panose="020B09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7" name="図 6">
            <a:extLst>
              <a:ext uri="{FF2B5EF4-FFF2-40B4-BE49-F238E27FC236}">
                <a16:creationId xmlns:a16="http://schemas.microsoft.com/office/drawing/2014/main" id="{10FE04DA-0353-44C7-AF20-31AE2ED1AA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0613" y="172153"/>
            <a:ext cx="2298891" cy="2968815"/>
          </a:xfrm>
          <a:prstGeom prst="rect">
            <a:avLst/>
          </a:prstGeom>
        </p:spPr>
      </p:pic>
    </p:spTree>
    <p:extLst>
      <p:ext uri="{BB962C8B-B14F-4D97-AF65-F5344CB8AC3E}">
        <p14:creationId xmlns:p14="http://schemas.microsoft.com/office/powerpoint/2010/main" val="6280602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a:latin typeface="Arial Black" panose="020B0A04020102020204" pitchFamily="34" charset="0"/>
              </a:rPr>
              <a:t>BoF</a:t>
            </a:r>
            <a:endParaRPr kumimoji="1" lang="ja-JP" altLang="en-US" dirty="0">
              <a:latin typeface="Arial Black" panose="020B0A04020102020204" pitchFamily="34" charset="0"/>
            </a:endParaRPr>
          </a:p>
        </p:txBody>
      </p:sp>
      <p:sp>
        <p:nvSpPr>
          <p:cNvPr id="3" name="コンテンツ プレースホルダー 2"/>
          <p:cNvSpPr>
            <a:spLocks noGrp="1"/>
          </p:cNvSpPr>
          <p:nvPr>
            <p:ph idx="1"/>
          </p:nvPr>
        </p:nvSpPr>
        <p:spPr>
          <a:xfrm>
            <a:off x="495300" y="981074"/>
            <a:ext cx="8915400" cy="5544269"/>
          </a:xfrm>
        </p:spPr>
        <p:txBody>
          <a:bodyPr/>
          <a:lstStyle/>
          <a:p>
            <a:pPr marL="355600" indent="-355600"/>
            <a:r>
              <a:rPr kumimoji="1" lang="en-US" altLang="ja-JP" dirty="0">
                <a:latin typeface="Arial Black" panose="020B0A04020102020204" pitchFamily="34" charset="0"/>
              </a:rPr>
              <a:t>Linux</a:t>
            </a:r>
            <a:r>
              <a:rPr kumimoji="1" lang="ja-JP" altLang="en-US" dirty="0">
                <a:latin typeface="Arial Black" panose="020B0A04020102020204" pitchFamily="34" charset="0"/>
              </a:rPr>
              <a:t>搭載ボード </a:t>
            </a:r>
            <a:r>
              <a:rPr kumimoji="1" lang="en-US" altLang="ja-JP" dirty="0">
                <a:latin typeface="Arial Black" panose="020B0A04020102020204" pitchFamily="34" charset="0"/>
              </a:rPr>
              <a:t>/</a:t>
            </a:r>
            <a:r>
              <a:rPr kumimoji="1" lang="ja-JP" altLang="en-US" dirty="0">
                <a:latin typeface="Arial Black" panose="020B0A04020102020204" pitchFamily="34" charset="0"/>
              </a:rPr>
              <a:t> </a:t>
            </a:r>
            <a:r>
              <a:rPr kumimoji="1" lang="en-US" altLang="ja-JP" dirty="0">
                <a:latin typeface="Arial Black" panose="020B0A04020102020204" pitchFamily="34" charset="0"/>
              </a:rPr>
              <a:t>BSP</a:t>
            </a:r>
            <a:r>
              <a:rPr kumimoji="1" lang="ja-JP" altLang="en-US" dirty="0">
                <a:latin typeface="Arial Black" panose="020B0A04020102020204" pitchFamily="34" charset="0"/>
              </a:rPr>
              <a:t> </a:t>
            </a:r>
            <a:r>
              <a:rPr kumimoji="1" lang="en-US" altLang="ja-JP" dirty="0">
                <a:latin typeface="Arial Black" panose="020B0A04020102020204" pitchFamily="34" charset="0"/>
              </a:rPr>
              <a:t>/</a:t>
            </a:r>
            <a:r>
              <a:rPr kumimoji="1" lang="ja-JP" altLang="en-US" dirty="0">
                <a:latin typeface="Arial Black" panose="020B0A04020102020204" pitchFamily="34" charset="0"/>
              </a:rPr>
              <a:t> チップ の選定者への</a:t>
            </a:r>
            <a:endParaRPr kumimoji="1" lang="en-US" altLang="ja-JP" dirty="0">
              <a:latin typeface="Arial Black" panose="020B0A04020102020204" pitchFamily="34" charset="0"/>
            </a:endParaRPr>
          </a:p>
          <a:p>
            <a:pPr marL="355600" indent="-355600">
              <a:buNone/>
            </a:pPr>
            <a:r>
              <a:rPr lang="en-US" altLang="ja-JP" dirty="0">
                <a:latin typeface="Arial Black" panose="020B0A04020102020204" pitchFamily="34" charset="0"/>
              </a:rPr>
              <a:t>	</a:t>
            </a:r>
            <a:r>
              <a:rPr kumimoji="1" lang="ja-JP" altLang="en-US" dirty="0">
                <a:latin typeface="Arial Black" panose="020B0A04020102020204" pitchFamily="34" charset="0"/>
              </a:rPr>
              <a:t>アドバイス </a:t>
            </a:r>
            <a:r>
              <a:rPr kumimoji="1" lang="en-US" altLang="ja-JP" dirty="0">
                <a:latin typeface="Arial Black" panose="020B0A04020102020204" pitchFamily="34" charset="0"/>
              </a:rPr>
              <a:t>(</a:t>
            </a:r>
            <a:r>
              <a:rPr kumimoji="1" lang="ja-JP" altLang="en-US" dirty="0">
                <a:latin typeface="Arial Black" panose="020B0A04020102020204" pitchFamily="34" charset="0"/>
              </a:rPr>
              <a:t>入れ知恵！</a:t>
            </a:r>
            <a:r>
              <a:rPr kumimoji="1" lang="en-US" altLang="ja-JP" dirty="0">
                <a:latin typeface="Arial Black" panose="020B0A04020102020204" pitchFamily="34" charset="0"/>
              </a:rPr>
              <a:t>)</a:t>
            </a:r>
          </a:p>
          <a:p>
            <a:endParaRPr lang="en-US" altLang="ja-JP" dirty="0">
              <a:latin typeface="Arial Black" panose="020B0A04020102020204" pitchFamily="34" charset="0"/>
            </a:endParaRPr>
          </a:p>
          <a:p>
            <a:r>
              <a:rPr lang="ja-JP" altLang="en-US" dirty="0">
                <a:latin typeface="Arial Black" panose="020B0A04020102020204" pitchFamily="34" charset="0"/>
              </a:rPr>
              <a:t>質問例とその回答から対応状況が予測できる</a:t>
            </a:r>
            <a:r>
              <a:rPr lang="en-US" altLang="ja-JP" dirty="0">
                <a:latin typeface="Arial Black" panose="020B0A04020102020204" pitchFamily="34" charset="0"/>
              </a:rPr>
              <a:t>(</a:t>
            </a:r>
            <a:r>
              <a:rPr lang="ja-JP" altLang="en-US" dirty="0">
                <a:latin typeface="Arial Black" panose="020B0A04020102020204" pitchFamily="34" charset="0"/>
              </a:rPr>
              <a:t>かも</a:t>
            </a:r>
            <a:r>
              <a:rPr lang="en-US" altLang="ja-JP" dirty="0">
                <a:latin typeface="Arial Black" panose="020B0A04020102020204" pitchFamily="34" charset="0"/>
              </a:rPr>
              <a:t>)</a:t>
            </a: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20</a:t>
            </a:fld>
            <a:endParaRPr lang="en-US" altLang="ja-JP"/>
          </a:p>
        </p:txBody>
      </p:sp>
      <p:graphicFrame>
        <p:nvGraphicFramePr>
          <p:cNvPr id="5" name="表 4"/>
          <p:cNvGraphicFramePr>
            <a:graphicFrameLocks noGrp="1"/>
          </p:cNvGraphicFramePr>
          <p:nvPr>
            <p:extLst>
              <p:ext uri="{D42A27DB-BD31-4B8C-83A1-F6EECF244321}">
                <p14:modId xmlns:p14="http://schemas.microsoft.com/office/powerpoint/2010/main" val="616537027"/>
              </p:ext>
            </p:extLst>
          </p:nvPr>
        </p:nvGraphicFramePr>
        <p:xfrm>
          <a:off x="563104" y="3861048"/>
          <a:ext cx="8779792" cy="2773680"/>
        </p:xfrm>
        <a:graphic>
          <a:graphicData uri="http://schemas.openxmlformats.org/drawingml/2006/table">
            <a:tbl>
              <a:tblPr firstRow="1" bandRow="1">
                <a:tableStyleId>{5C22544A-7EE6-4342-B048-85BDC9FD1C3A}</a:tableStyleId>
              </a:tblPr>
              <a:tblGrid>
                <a:gridCol w="4389896">
                  <a:extLst>
                    <a:ext uri="{9D8B030D-6E8A-4147-A177-3AD203B41FA5}">
                      <a16:colId xmlns:a16="http://schemas.microsoft.com/office/drawing/2014/main" val="20000"/>
                    </a:ext>
                  </a:extLst>
                </a:gridCol>
                <a:gridCol w="4389896">
                  <a:extLst>
                    <a:ext uri="{9D8B030D-6E8A-4147-A177-3AD203B41FA5}">
                      <a16:colId xmlns:a16="http://schemas.microsoft.com/office/drawing/2014/main" val="20001"/>
                    </a:ext>
                  </a:extLst>
                </a:gridCol>
              </a:tblGrid>
              <a:tr h="370840">
                <a:tc>
                  <a:txBody>
                    <a:bodyPr/>
                    <a:lstStyle/>
                    <a:p>
                      <a:pPr algn="ctr"/>
                      <a:r>
                        <a:rPr kumimoji="1" lang="ja-JP" altLang="en-US" sz="2000" b="0" dirty="0">
                          <a:solidFill>
                            <a:schemeClr val="tx1"/>
                          </a:solidFill>
                          <a:latin typeface="Arial Black" panose="020B0A04020102020204" pitchFamily="34" charset="0"/>
                        </a:rPr>
                        <a:t>質問例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b="0" dirty="0">
                          <a:solidFill>
                            <a:schemeClr val="tx1"/>
                          </a:solidFill>
                          <a:latin typeface="Arial Black" panose="020B0A04020102020204" pitchFamily="34" charset="0"/>
                        </a:rPr>
                        <a:t>チェックポイント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70840">
                <a:tc>
                  <a:txBody>
                    <a:bodyPr/>
                    <a:lstStyle/>
                    <a:p>
                      <a:r>
                        <a:rPr kumimoji="1" lang="ja-JP" altLang="en-US" b="0" dirty="0">
                          <a:solidFill>
                            <a:schemeClr val="tx1"/>
                          </a:solidFill>
                          <a:latin typeface="Arial Black" panose="020B0A04020102020204" pitchFamily="34" charset="0"/>
                        </a:rPr>
                        <a:t>今、動かしてみている</a:t>
                      </a:r>
                      <a:r>
                        <a:rPr kumimoji="1" lang="en-US" altLang="ja-JP" b="0" dirty="0">
                          <a:solidFill>
                            <a:schemeClr val="tx1"/>
                          </a:solidFill>
                          <a:latin typeface="Arial Black" panose="020B0A04020102020204" pitchFamily="34" charset="0"/>
                        </a:rPr>
                        <a:t>Linux</a:t>
                      </a:r>
                      <a:r>
                        <a:rPr kumimoji="1" lang="ja-JP" altLang="en-US" b="0" dirty="0">
                          <a:solidFill>
                            <a:schemeClr val="tx1"/>
                          </a:solidFill>
                          <a:latin typeface="Arial Black" panose="020B0A04020102020204" pitchFamily="34" charset="0"/>
                        </a:rPr>
                        <a:t> </a:t>
                      </a:r>
                      <a:r>
                        <a:rPr kumimoji="1" lang="en-US" altLang="ja-JP" b="0" dirty="0">
                          <a:solidFill>
                            <a:schemeClr val="tx1"/>
                          </a:solidFill>
                          <a:latin typeface="Arial Black" panose="020B0A04020102020204" pitchFamily="34" charset="0"/>
                        </a:rPr>
                        <a:t>Kernel</a:t>
                      </a:r>
                      <a:r>
                        <a:rPr kumimoji="1" lang="ja-JP" altLang="en-US" b="0" dirty="0">
                          <a:solidFill>
                            <a:schemeClr val="tx1"/>
                          </a:solidFill>
                          <a:latin typeface="Arial Black" panose="020B0A04020102020204" pitchFamily="34" charset="0"/>
                        </a:rPr>
                        <a:t>のバージョンは？ </a:t>
                      </a:r>
                      <a:r>
                        <a:rPr kumimoji="1" lang="en-US" altLang="ja-JP" b="0" dirty="0">
                          <a:solidFill>
                            <a:schemeClr val="tx1"/>
                          </a:solidFill>
                          <a:latin typeface="Arial Black" panose="020B0A04020102020204" pitchFamily="34" charset="0"/>
                        </a:rPr>
                        <a:t>(</a:t>
                      </a:r>
                      <a:r>
                        <a:rPr kumimoji="1" lang="en-US" altLang="ja-JP" b="0" dirty="0" err="1">
                          <a:solidFill>
                            <a:schemeClr val="tx1"/>
                          </a:solidFill>
                          <a:latin typeface="Arial Black" panose="020B0A04020102020204" pitchFamily="34" charset="0"/>
                        </a:rPr>
                        <a:t>AsIs</a:t>
                      </a:r>
                      <a:r>
                        <a:rPr kumimoji="1" lang="ja-JP" altLang="en-US" b="0" dirty="0">
                          <a:solidFill>
                            <a:schemeClr val="tx1"/>
                          </a:solidFill>
                          <a:latin typeface="Arial Black" panose="020B0A04020102020204" pitchFamily="34" charset="0"/>
                        </a:rPr>
                        <a:t>でも，動かしているのは？</a:t>
                      </a:r>
                      <a:r>
                        <a:rPr kumimoji="1" lang="en-US" altLang="ja-JP" b="0" dirty="0">
                          <a:solidFill>
                            <a:schemeClr val="tx1"/>
                          </a:solidFill>
                          <a:latin typeface="Arial Black" panose="020B0A04020102020204" pitchFamily="34" charset="0"/>
                        </a:rPr>
                        <a:t>)</a:t>
                      </a:r>
                      <a:endParaRPr kumimoji="1" lang="ja-JP" altLang="en-US"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b="0" dirty="0">
                          <a:solidFill>
                            <a:schemeClr val="tx1"/>
                          </a:solidFill>
                          <a:latin typeface="Arial Black" panose="020B0A04020102020204" pitchFamily="34" charset="0"/>
                        </a:rPr>
                        <a:t>最新の</a:t>
                      </a:r>
                      <a:r>
                        <a:rPr kumimoji="1" lang="en-US" altLang="ja-JP" b="0" dirty="0">
                          <a:solidFill>
                            <a:schemeClr val="tx1"/>
                          </a:solidFill>
                          <a:latin typeface="Arial Black" panose="020B0A04020102020204" pitchFamily="34" charset="0"/>
                        </a:rPr>
                        <a:t>mainline</a:t>
                      </a:r>
                      <a:r>
                        <a:rPr kumimoji="1" lang="ja-JP" altLang="en-US" b="0" dirty="0">
                          <a:solidFill>
                            <a:schemeClr val="tx1"/>
                          </a:solidFill>
                          <a:latin typeface="Arial Black" panose="020B0A04020102020204" pitchFamily="34" charset="0"/>
                        </a:rPr>
                        <a:t>を使っているか？</a:t>
                      </a:r>
                      <a:endParaRPr kumimoji="1" lang="en-US" altLang="ja-JP" b="0" dirty="0">
                        <a:solidFill>
                          <a:schemeClr val="tx1"/>
                        </a:solidFill>
                        <a:latin typeface="Arial Black" panose="020B0A04020102020204" pitchFamily="34" charset="0"/>
                      </a:endParaRPr>
                    </a:p>
                    <a:p>
                      <a:r>
                        <a:rPr kumimoji="1" lang="ja-JP" altLang="en-US" b="0" dirty="0">
                          <a:solidFill>
                            <a:schemeClr val="tx1"/>
                          </a:solidFill>
                          <a:latin typeface="Arial Black" panose="020B0A04020102020204" pitchFamily="34" charset="0"/>
                        </a:rPr>
                        <a:t>バージョン番号だけでもダメで，</a:t>
                      </a:r>
                      <a:r>
                        <a:rPr kumimoji="1" lang="en-US" altLang="ja-JP" b="0" dirty="0">
                          <a:solidFill>
                            <a:schemeClr val="tx1"/>
                          </a:solidFill>
                          <a:latin typeface="Arial Black" panose="020B0A04020102020204" pitchFamily="34" charset="0"/>
                        </a:rPr>
                        <a:t>upstream</a:t>
                      </a:r>
                      <a:r>
                        <a:rPr kumimoji="1" lang="ja-JP" altLang="en-US" b="0" dirty="0">
                          <a:solidFill>
                            <a:schemeClr val="tx1"/>
                          </a:solidFill>
                          <a:latin typeface="Arial Black" panose="020B0A04020102020204" pitchFamily="34" charset="0"/>
                        </a:rPr>
                        <a:t>化していますか？</a:t>
                      </a:r>
                      <a:endParaRPr kumimoji="1" lang="en-US" altLang="ja-JP" b="0" dirty="0">
                        <a:solidFill>
                          <a:schemeClr val="tx1"/>
                        </a:solidFill>
                        <a:latin typeface="Arial Black" panose="020B0A04020102020204" pitchFamily="34" charset="0"/>
                      </a:endParaRPr>
                    </a:p>
                    <a:p>
                      <a:r>
                        <a:rPr kumimoji="1" lang="en-US" altLang="ja-JP" b="0" dirty="0">
                          <a:solidFill>
                            <a:schemeClr val="tx1"/>
                          </a:solidFill>
                          <a:latin typeface="Arial Black" panose="020B0A04020102020204" pitchFamily="34" charset="0"/>
                        </a:rPr>
                        <a:t>upstream</a:t>
                      </a:r>
                      <a:r>
                        <a:rPr kumimoji="1" lang="ja-JP" altLang="en-US" b="0" dirty="0">
                          <a:solidFill>
                            <a:schemeClr val="tx1"/>
                          </a:solidFill>
                          <a:latin typeface="Arial Black" panose="020B0A04020102020204" pitchFamily="34" charset="0"/>
                        </a:rPr>
                        <a:t>化していないと，結果的にベンダーロックインになる</a:t>
                      </a:r>
                      <a:r>
                        <a:rPr kumimoji="1" lang="en-US" altLang="ja-JP" b="0" dirty="0">
                          <a:solidFill>
                            <a:schemeClr val="tx1"/>
                          </a:solidFill>
                          <a:latin typeface="Arial Black" panose="020B0A04020102020204" pitchFamily="34" charset="0"/>
                        </a:rPr>
                        <a:t>(</a:t>
                      </a:r>
                      <a:r>
                        <a:rPr kumimoji="1" lang="ja-JP" altLang="en-US" b="0" dirty="0">
                          <a:solidFill>
                            <a:schemeClr val="tx1"/>
                          </a:solidFill>
                          <a:latin typeface="Arial Black" panose="020B0A04020102020204" pitchFamily="34" charset="0"/>
                        </a:rPr>
                        <a:t>アップデートがベンダーからのパッチのみになる</a:t>
                      </a:r>
                      <a:r>
                        <a:rPr kumimoji="1" lang="en-US" altLang="ja-JP" b="0" dirty="0">
                          <a:solidFill>
                            <a:schemeClr val="tx1"/>
                          </a:solidFill>
                          <a:latin typeface="Arial Black" panose="020B0A04020102020204" pitchFamily="34" charset="0"/>
                        </a:rPr>
                        <a:t>)</a:t>
                      </a:r>
                      <a:endParaRPr kumimoji="1" lang="ja-JP" altLang="en-US"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70840">
                <a:tc>
                  <a:txBody>
                    <a:bodyPr/>
                    <a:lstStyle/>
                    <a:p>
                      <a:r>
                        <a:rPr kumimoji="1" lang="ja-JP" altLang="en-US" b="0" dirty="0">
                          <a:solidFill>
                            <a:schemeClr val="tx1"/>
                          </a:solidFill>
                          <a:latin typeface="Arial Black" panose="020B0A04020102020204" pitchFamily="34" charset="0"/>
                        </a:rPr>
                        <a:t>開発環境を聞く．</a:t>
                      </a:r>
                      <a:r>
                        <a:rPr kumimoji="1" lang="en-US" altLang="ja-JP" b="0" dirty="0" err="1">
                          <a:solidFill>
                            <a:schemeClr val="tx1"/>
                          </a:solidFill>
                          <a:latin typeface="Arial Black" panose="020B0A04020102020204" pitchFamily="34" charset="0"/>
                        </a:rPr>
                        <a:t>Yocto</a:t>
                      </a:r>
                      <a:r>
                        <a:rPr kumimoji="1" lang="ja-JP" altLang="en-US" b="0" dirty="0">
                          <a:solidFill>
                            <a:schemeClr val="tx1"/>
                          </a:solidFill>
                          <a:latin typeface="Arial Black" panose="020B0A04020102020204" pitchFamily="34" charset="0"/>
                        </a:rPr>
                        <a:t>だったら，バージョンは？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b="0" dirty="0" err="1">
                          <a:solidFill>
                            <a:schemeClr val="tx1"/>
                          </a:solidFill>
                          <a:latin typeface="Arial Black" panose="020B0A04020102020204" pitchFamily="34" charset="0"/>
                        </a:rPr>
                        <a:t>Yocto</a:t>
                      </a:r>
                      <a:r>
                        <a:rPr kumimoji="1" lang="ja-JP" altLang="en-US" b="0" dirty="0">
                          <a:solidFill>
                            <a:schemeClr val="tx1"/>
                          </a:solidFill>
                          <a:latin typeface="Arial Black" panose="020B0A04020102020204" pitchFamily="34" charset="0"/>
                        </a:rPr>
                        <a:t>はバージョンアップが頻繁．自分達でコントロールできること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37967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a:latin typeface="Arial Black" panose="020B0A04020102020204" pitchFamily="34" charset="0"/>
              </a:rPr>
              <a:t>BoF</a:t>
            </a:r>
            <a:endParaRPr kumimoji="1" lang="ja-JP" altLang="en-US"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21</a:t>
            </a:fld>
            <a:endParaRPr lang="en-US" altLang="ja-JP"/>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1395220209"/>
              </p:ext>
            </p:extLst>
          </p:nvPr>
        </p:nvGraphicFramePr>
        <p:xfrm>
          <a:off x="563104" y="764704"/>
          <a:ext cx="8779792" cy="1310640"/>
        </p:xfrm>
        <a:graphic>
          <a:graphicData uri="http://schemas.openxmlformats.org/drawingml/2006/table">
            <a:tbl>
              <a:tblPr firstRow="1" bandRow="1">
                <a:tableStyleId>{5C22544A-7EE6-4342-B048-85BDC9FD1C3A}</a:tableStyleId>
              </a:tblPr>
              <a:tblGrid>
                <a:gridCol w="4389896">
                  <a:extLst>
                    <a:ext uri="{9D8B030D-6E8A-4147-A177-3AD203B41FA5}">
                      <a16:colId xmlns:a16="http://schemas.microsoft.com/office/drawing/2014/main" val="20000"/>
                    </a:ext>
                  </a:extLst>
                </a:gridCol>
                <a:gridCol w="4389896">
                  <a:extLst>
                    <a:ext uri="{9D8B030D-6E8A-4147-A177-3AD203B41FA5}">
                      <a16:colId xmlns:a16="http://schemas.microsoft.com/office/drawing/2014/main" val="20001"/>
                    </a:ext>
                  </a:extLst>
                </a:gridCol>
              </a:tblGrid>
              <a:tr h="370840">
                <a:tc>
                  <a:txBody>
                    <a:bodyPr/>
                    <a:lstStyle/>
                    <a:p>
                      <a:pPr algn="ctr"/>
                      <a:r>
                        <a:rPr kumimoji="1" lang="ja-JP" altLang="en-US" sz="2000" b="0" dirty="0">
                          <a:solidFill>
                            <a:schemeClr val="tx1"/>
                          </a:solidFill>
                          <a:latin typeface="Arial Black" panose="020B0A04020102020204" pitchFamily="34" charset="0"/>
                        </a:rPr>
                        <a:t>質問例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000" b="0" dirty="0">
                          <a:solidFill>
                            <a:schemeClr val="tx1"/>
                          </a:solidFill>
                          <a:latin typeface="Arial Black" panose="020B0A04020102020204" pitchFamily="34" charset="0"/>
                        </a:rPr>
                        <a:t>チェックポイント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70840">
                <a:tc>
                  <a:txBody>
                    <a:bodyPr/>
                    <a:lstStyle/>
                    <a:p>
                      <a:endParaRPr kumimoji="1" lang="ja-JP" altLang="en-US" b="0" dirty="0">
                        <a:solidFill>
                          <a:schemeClr val="tx1"/>
                        </a:solidFill>
                        <a:latin typeface="Arial Black" panose="020B0A040201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b="0" dirty="0">
                          <a:solidFill>
                            <a:schemeClr val="tx1"/>
                          </a:solidFill>
                          <a:latin typeface="Arial Black" panose="020B0A04020102020204" pitchFamily="34" charset="0"/>
                        </a:rPr>
                        <a:t>安定版のバージョンを確認する</a:t>
                      </a:r>
                      <a:endParaRPr kumimoji="1" lang="en-US" altLang="ja-JP" b="0" dirty="0">
                        <a:solidFill>
                          <a:schemeClr val="tx1"/>
                        </a:solidFill>
                        <a:latin typeface="Arial Black" panose="020B0A04020102020204" pitchFamily="34" charset="0"/>
                      </a:endParaRPr>
                    </a:p>
                    <a:p>
                      <a:r>
                        <a:rPr kumimoji="1" lang="ja-JP" altLang="en-US" b="0" dirty="0">
                          <a:solidFill>
                            <a:schemeClr val="tx1"/>
                          </a:solidFill>
                          <a:latin typeface="Arial Black" panose="020B0A04020102020204" pitchFamily="34" charset="0"/>
                        </a:rPr>
                        <a:t>安定版のバージョンは？</a:t>
                      </a:r>
                      <a:endParaRPr kumimoji="1" lang="en-US" altLang="ja-JP" b="0" dirty="0">
                        <a:solidFill>
                          <a:schemeClr val="tx1"/>
                        </a:solidFill>
                        <a:latin typeface="Arial Black" panose="020B0A04020102020204" pitchFamily="34" charset="0"/>
                      </a:endParaRPr>
                    </a:p>
                    <a:p>
                      <a:r>
                        <a:rPr kumimoji="1" lang="ja-JP" altLang="en-US" b="0" dirty="0">
                          <a:solidFill>
                            <a:schemeClr val="tx1"/>
                          </a:solidFill>
                          <a:latin typeface="Arial Black" panose="020B0A04020102020204" pitchFamily="34" charset="0"/>
                        </a:rPr>
                        <a:t>バックポートとのスケジューリング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3" name="テキスト ボックス 2"/>
          <p:cNvSpPr txBox="1"/>
          <p:nvPr/>
        </p:nvSpPr>
        <p:spPr>
          <a:xfrm>
            <a:off x="356504" y="2204864"/>
            <a:ext cx="9192992" cy="4524315"/>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dirty="0"/>
              <a:t>2.4</a:t>
            </a:r>
            <a:r>
              <a:rPr kumimoji="1" lang="ja-JP" altLang="en-US" dirty="0"/>
              <a:t>を載せてきたベンダーがあった！ </a:t>
            </a:r>
            <a:r>
              <a:rPr kumimoji="1" lang="en-US" altLang="ja-JP" dirty="0"/>
              <a:t>(</a:t>
            </a:r>
            <a:r>
              <a:rPr lang="ja-JP" altLang="en-US" dirty="0"/>
              <a:t>信じられない</a:t>
            </a:r>
            <a:r>
              <a:rPr lang="en-US" altLang="ja-JP" dirty="0"/>
              <a:t>)</a:t>
            </a:r>
            <a:endParaRPr kumimoji="1" lang="en-US" altLang="ja-JP" dirty="0"/>
          </a:p>
          <a:p>
            <a:pPr marL="285750" indent="-285750">
              <a:buFont typeface="Arial" panose="020B0604020202020204" pitchFamily="34" charset="0"/>
              <a:buChar char="•"/>
            </a:pPr>
            <a:r>
              <a:rPr kumimoji="1" lang="ja-JP" altLang="en-US" dirty="0"/>
              <a:t>メンテナンスのコスト・リスクが現場も分かっていない．セキュリティリスクもある</a:t>
            </a:r>
            <a:endParaRPr kumimoji="1" lang="en-US" altLang="ja-JP" dirty="0"/>
          </a:p>
          <a:p>
            <a:pPr marL="285750" indent="-285750">
              <a:buFont typeface="Arial" panose="020B0604020202020204" pitchFamily="34" charset="0"/>
              <a:buChar char="•"/>
            </a:pPr>
            <a:r>
              <a:rPr lang="ja-JP" altLang="en-US" dirty="0"/>
              <a:t>サポートができない問題は，お客様に影響する問題</a:t>
            </a:r>
            <a:endParaRPr lang="en-US" altLang="ja-JP" dirty="0"/>
          </a:p>
          <a:p>
            <a:pPr marL="285750" indent="-285750">
              <a:buFont typeface="Arial" panose="020B0604020202020204" pitchFamily="34" charset="0"/>
              <a:buChar char="•"/>
            </a:pPr>
            <a:r>
              <a:rPr lang="ja-JP" altLang="en-US" dirty="0"/>
              <a:t>ベンダーの「古いバージョンでも，こちらで保証します」は信じるな！</a:t>
            </a:r>
            <a:r>
              <a:rPr lang="en-US" altLang="ja-JP" dirty="0"/>
              <a:t>(</a:t>
            </a:r>
            <a:r>
              <a:rPr lang="ja-JP" altLang="en-US" dirty="0"/>
              <a:t>とか？</a:t>
            </a:r>
            <a:r>
              <a:rPr lang="en-US" altLang="ja-JP" dirty="0"/>
              <a:t>)</a:t>
            </a:r>
          </a:p>
          <a:p>
            <a:pPr marL="285750" indent="-285750">
              <a:buFont typeface="Arial" panose="020B0604020202020204" pitchFamily="34" charset="0"/>
              <a:buChar char="•"/>
            </a:pPr>
            <a:r>
              <a:rPr lang="ja-JP" altLang="en-US" dirty="0"/>
              <a:t>バックポートをする量，や，</a:t>
            </a:r>
            <a:r>
              <a:rPr lang="en-US" altLang="ja-JP" dirty="0"/>
              <a:t>3</a:t>
            </a:r>
            <a:r>
              <a:rPr lang="en-US" altLang="ja-JP" baseline="30000" dirty="0"/>
              <a:t>rd</a:t>
            </a:r>
            <a:r>
              <a:rPr lang="ja-JP" altLang="en-US" dirty="0"/>
              <a:t>パーティー向けの</a:t>
            </a:r>
            <a:r>
              <a:rPr lang="en-US" altLang="ja-JP" dirty="0"/>
              <a:t>(</a:t>
            </a:r>
            <a:r>
              <a:rPr lang="ja-JP" altLang="en-US" dirty="0"/>
              <a:t>例：デバイスドライバ</a:t>
            </a:r>
            <a:r>
              <a:rPr lang="en-US" altLang="ja-JP" dirty="0"/>
              <a:t>)</a:t>
            </a:r>
            <a:r>
              <a:rPr lang="ja-JP" altLang="en-US" dirty="0"/>
              <a:t>サポート。「</a:t>
            </a:r>
            <a:r>
              <a:rPr lang="en-US" altLang="ja-JP" dirty="0"/>
              <a:t>3</a:t>
            </a:r>
            <a:r>
              <a:rPr lang="en-US" altLang="ja-JP" baseline="30000" dirty="0"/>
              <a:t>rd</a:t>
            </a:r>
            <a:r>
              <a:rPr lang="ja-JP" altLang="en-US" dirty="0"/>
              <a:t>バーティーの</a:t>
            </a:r>
            <a:r>
              <a:rPr lang="en-US" altLang="ja-JP" dirty="0"/>
              <a:t>xxx</a:t>
            </a:r>
            <a:r>
              <a:rPr lang="ja-JP" altLang="en-US" dirty="0"/>
              <a:t>はバージョン</a:t>
            </a:r>
            <a:r>
              <a:rPr lang="en-US" altLang="ja-JP" dirty="0"/>
              <a:t>xxx</a:t>
            </a:r>
            <a:r>
              <a:rPr lang="ja-JP" altLang="en-US" dirty="0" err="1"/>
              <a:t>だけ</a:t>
            </a:r>
            <a:r>
              <a:rPr lang="ja-JP" altLang="en-US" dirty="0"/>
              <a:t>対応です」とかがあると，結局そこに引きずられる</a:t>
            </a:r>
            <a:endParaRPr lang="en-US" altLang="ja-JP" dirty="0"/>
          </a:p>
          <a:p>
            <a:pPr marL="285750" indent="-285750">
              <a:buFont typeface="Arial" panose="020B0604020202020204" pitchFamily="34" charset="0"/>
              <a:buChar char="•"/>
            </a:pPr>
            <a:r>
              <a:rPr lang="ja-JP" altLang="en-US" dirty="0"/>
              <a:t>使う側からの事情で変えざるを得ない場合もある</a:t>
            </a:r>
            <a:endParaRPr lang="en-US" altLang="ja-JP" dirty="0"/>
          </a:p>
          <a:p>
            <a:pPr marL="285750" indent="-285750">
              <a:buFont typeface="Arial" panose="020B0604020202020204" pitchFamily="34" charset="0"/>
              <a:buChar char="•"/>
            </a:pPr>
            <a:r>
              <a:rPr kumimoji="1" lang="ja-JP" altLang="en-US" dirty="0"/>
              <a:t>ユーザ側から要望すること</a:t>
            </a:r>
            <a:r>
              <a:rPr kumimoji="1" lang="en-US" altLang="ja-JP" dirty="0"/>
              <a:t>/</a:t>
            </a:r>
            <a:r>
              <a:rPr kumimoji="1" lang="ja-JP" altLang="en-US" dirty="0"/>
              <a:t>し続けることで，ベンダー側も</a:t>
            </a:r>
            <a:r>
              <a:rPr kumimoji="1" lang="en-US" altLang="ja-JP" dirty="0"/>
              <a:t>upstream</a:t>
            </a:r>
            <a:r>
              <a:rPr kumimoji="1" lang="ja-JP" altLang="en-US" dirty="0"/>
              <a:t>活動の意義がわかってくるかも</a:t>
            </a:r>
            <a:endParaRPr kumimoji="1" lang="en-US" altLang="ja-JP" dirty="0"/>
          </a:p>
          <a:p>
            <a:pPr marL="285750" indent="-285750">
              <a:buFont typeface="Arial" panose="020B0604020202020204" pitchFamily="34" charset="0"/>
              <a:buChar char="•"/>
            </a:pPr>
            <a:r>
              <a:rPr kumimoji="1" lang="ja-JP" altLang="en-US" dirty="0"/>
              <a:t>営業さんを巻き込むのも手かもしれない．お客様への責任問題に繋がる可能性もある</a:t>
            </a:r>
            <a:endParaRPr kumimoji="1" lang="en-US" altLang="ja-JP" dirty="0"/>
          </a:p>
          <a:p>
            <a:pPr marL="285750" indent="-285750">
              <a:buFont typeface="Arial" panose="020B0604020202020204" pitchFamily="34" charset="0"/>
              <a:buChar char="•"/>
            </a:pPr>
            <a:r>
              <a:rPr kumimoji="1" lang="ja-JP" altLang="en-US" dirty="0"/>
              <a:t>次の</a:t>
            </a:r>
            <a:r>
              <a:rPr kumimoji="1" lang="en-US" altLang="ja-JP" dirty="0"/>
              <a:t>LTS</a:t>
            </a:r>
            <a:r>
              <a:rPr kumimoji="1" lang="ja-JP" altLang="en-US" dirty="0"/>
              <a:t>決定に当たって「このバージョンが望ましい．とその理由」をアピールしたい．という部門も出てきた！</a:t>
            </a:r>
            <a:endParaRPr kumimoji="1" lang="en-US" altLang="ja-JP" dirty="0"/>
          </a:p>
          <a:p>
            <a:pPr marL="285750" indent="-285750">
              <a:buFont typeface="Arial" panose="020B0604020202020204" pitchFamily="34" charset="0"/>
              <a:buChar char="•"/>
            </a:pPr>
            <a:r>
              <a:rPr kumimoji="1" lang="ja-JP" altLang="en-US" dirty="0"/>
              <a:t>本来は，アップデートの条件を持っているべき．用途によって条件は変わるだろうが，条件を持って回すのがベターな状態</a:t>
            </a:r>
            <a:endParaRPr kumimoji="1" lang="en-US" altLang="ja-JP" dirty="0"/>
          </a:p>
          <a:p>
            <a:pPr marL="285750" indent="-285750">
              <a:buFont typeface="Arial" panose="020B0604020202020204" pitchFamily="34" charset="0"/>
              <a:buChar char="•"/>
            </a:pPr>
            <a:r>
              <a:rPr kumimoji="1" lang="ja-JP" altLang="en-US" dirty="0"/>
              <a:t>スマホの</a:t>
            </a:r>
            <a:r>
              <a:rPr kumimoji="1" lang="en-US" altLang="ja-JP" dirty="0"/>
              <a:t>Kernel</a:t>
            </a:r>
            <a:r>
              <a:rPr kumimoji="1" lang="ja-JP" altLang="en-US" dirty="0"/>
              <a:t>は，ひとつの問題かも．スマホに入っている情報，に対するリスク</a:t>
            </a:r>
            <a:endParaRPr kumimoji="1" lang="en-US" altLang="ja-JP"/>
          </a:p>
          <a:p>
            <a:pPr marL="285750" indent="-285750">
              <a:buFont typeface="Arial" panose="020B0604020202020204" pitchFamily="34" charset="0"/>
              <a:buChar char="•"/>
            </a:pPr>
            <a:endParaRPr kumimoji="1" lang="ja-JP" altLang="en-US" dirty="0"/>
          </a:p>
        </p:txBody>
      </p:sp>
    </p:spTree>
    <p:extLst>
      <p:ext uri="{BB962C8B-B14F-4D97-AF65-F5344CB8AC3E}">
        <p14:creationId xmlns:p14="http://schemas.microsoft.com/office/powerpoint/2010/main" val="25386621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04734C-A9D4-4229-B8DE-E2F1B714D4A5}"/>
              </a:ext>
            </a:extLst>
          </p:cNvPr>
          <p:cNvSpPr>
            <a:spLocks noGrp="1"/>
          </p:cNvSpPr>
          <p:nvPr>
            <p:ph type="title"/>
          </p:nvPr>
        </p:nvSpPr>
        <p:spPr/>
        <p:txBody>
          <a:bodyPr/>
          <a:lstStyle/>
          <a:p>
            <a:r>
              <a:rPr kumimoji="1" lang="en-US" altLang="ja-JP" dirty="0" err="1">
                <a:latin typeface="Arial Black" panose="020B0A04020102020204" pitchFamily="34" charset="0"/>
              </a:rPr>
              <a:t>BoF</a:t>
            </a:r>
            <a:endParaRPr kumimoji="1" lang="ja-JP" altLang="en-US" dirty="0">
              <a:latin typeface="Arial Black" panose="020B0A04020102020204" pitchFamily="34" charset="0"/>
            </a:endParaRPr>
          </a:p>
        </p:txBody>
      </p:sp>
      <p:sp>
        <p:nvSpPr>
          <p:cNvPr id="3" name="コンテンツ プレースホルダー 2">
            <a:extLst>
              <a:ext uri="{FF2B5EF4-FFF2-40B4-BE49-F238E27FC236}">
                <a16:creationId xmlns:a16="http://schemas.microsoft.com/office/drawing/2014/main" id="{5310692F-9406-44D8-A7E0-49EDB2A92F46}"/>
              </a:ext>
            </a:extLst>
          </p:cNvPr>
          <p:cNvSpPr>
            <a:spLocks noGrp="1"/>
          </p:cNvSpPr>
          <p:nvPr>
            <p:ph idx="1"/>
          </p:nvPr>
        </p:nvSpPr>
        <p:spPr>
          <a:xfrm>
            <a:off x="495300" y="764704"/>
            <a:ext cx="8915400" cy="5760639"/>
          </a:xfrm>
        </p:spPr>
        <p:txBody>
          <a:bodyPr>
            <a:normAutofit fontScale="77500" lnSpcReduction="20000"/>
          </a:bodyPr>
          <a:lstStyle/>
          <a:p>
            <a:r>
              <a:rPr lang="ja-JP" altLang="en-US" dirty="0">
                <a:latin typeface="Arial Black" panose="020B0A04020102020204" pitchFamily="34" charset="0"/>
              </a:rPr>
              <a:t>バージョン比較，としては，</a:t>
            </a:r>
            <a:r>
              <a:rPr lang="en-US" altLang="ja-JP" dirty="0">
                <a:latin typeface="Arial Black" panose="020B0A04020102020204" pitchFamily="34" charset="0"/>
              </a:rPr>
              <a:t>RedHat</a:t>
            </a:r>
            <a:r>
              <a:rPr lang="ja-JP" altLang="en-US" dirty="0">
                <a:latin typeface="Arial Black" panose="020B0A04020102020204" pitchFamily="34" charset="0"/>
              </a:rPr>
              <a:t>や</a:t>
            </a:r>
            <a:r>
              <a:rPr lang="en-US" altLang="ja-JP" dirty="0">
                <a:latin typeface="Arial Black" panose="020B0A04020102020204" pitchFamily="34" charset="0"/>
              </a:rPr>
              <a:t>Ubuntu</a:t>
            </a:r>
            <a:r>
              <a:rPr lang="ja-JP" altLang="en-US" dirty="0">
                <a:latin typeface="Arial Black" panose="020B0A04020102020204" pitchFamily="34" charset="0"/>
              </a:rPr>
              <a:t>もあるといいかも。</a:t>
            </a:r>
            <a:r>
              <a:rPr lang="en-US" altLang="ja-JP" dirty="0">
                <a:latin typeface="Arial Black" panose="020B0A04020102020204" pitchFamily="34" charset="0"/>
              </a:rPr>
              <a:t>(</a:t>
            </a:r>
            <a:r>
              <a:rPr lang="ja-JP" altLang="en-US" dirty="0">
                <a:latin typeface="Arial Black" panose="020B0A04020102020204" pitchFamily="34" charset="0"/>
              </a:rPr>
              <a:t>でも</a:t>
            </a:r>
            <a:r>
              <a:rPr lang="en-US" altLang="ja-JP" dirty="0">
                <a:latin typeface="Arial Black" panose="020B0A04020102020204" pitchFamily="34" charset="0"/>
              </a:rPr>
              <a:t>LTS</a:t>
            </a:r>
            <a:r>
              <a:rPr lang="ja-JP" altLang="en-US" dirty="0">
                <a:latin typeface="Arial Black" panose="020B0A04020102020204" pitchFamily="34" charset="0"/>
              </a:rPr>
              <a:t>の簡潔な説明のなかでは、混乱させるだけかも</a:t>
            </a:r>
            <a:r>
              <a:rPr lang="en-US" altLang="ja-JP" dirty="0">
                <a:latin typeface="Arial Black" panose="020B0A04020102020204" pitchFamily="34" charset="0"/>
              </a:rPr>
              <a:t>)</a:t>
            </a:r>
          </a:p>
          <a:p>
            <a:endParaRPr lang="en-US" altLang="ja-JP" dirty="0">
              <a:latin typeface="Arial Black" panose="020B0A04020102020204" pitchFamily="34" charset="0"/>
            </a:endParaRPr>
          </a:p>
          <a:p>
            <a:r>
              <a:rPr lang="en-US" altLang="ja-JP" dirty="0">
                <a:latin typeface="Arial Black" panose="020B0A04020102020204" pitchFamily="34" charset="0"/>
              </a:rPr>
              <a:t>LTS</a:t>
            </a:r>
            <a:r>
              <a:rPr lang="ja-JP" altLang="en-US" dirty="0">
                <a:latin typeface="Arial Black" panose="020B0A04020102020204" pitchFamily="34" charset="0"/>
              </a:rPr>
              <a:t>使ってます</a:t>
            </a:r>
            <a:r>
              <a:rPr lang="ja-JP" altLang="en-US" dirty="0" err="1">
                <a:latin typeface="Arial Black" panose="020B0A04020102020204" pitchFamily="34" charset="0"/>
              </a:rPr>
              <a:t>！，</a:t>
            </a:r>
            <a:r>
              <a:rPr lang="ja-JP" altLang="en-US" dirty="0">
                <a:latin typeface="Arial Black" panose="020B0A04020102020204" pitchFamily="34" charset="0"/>
              </a:rPr>
              <a:t>ではダメで，</a:t>
            </a:r>
            <a:r>
              <a:rPr lang="en-US" altLang="ja-JP" dirty="0">
                <a:latin typeface="Arial Black" panose="020B0A04020102020204" pitchFamily="34" charset="0"/>
              </a:rPr>
              <a:t>4.19.x</a:t>
            </a:r>
            <a:r>
              <a:rPr lang="ja-JP" altLang="en-US" dirty="0">
                <a:latin typeface="Arial Black" panose="020B0A04020102020204" pitchFamily="34" charset="0"/>
              </a:rPr>
              <a:t> の </a:t>
            </a:r>
            <a:r>
              <a:rPr lang="en-US" altLang="ja-JP" dirty="0">
                <a:latin typeface="Arial Black" panose="020B0A04020102020204" pitchFamily="34" charset="0"/>
              </a:rPr>
              <a:t>x</a:t>
            </a:r>
            <a:r>
              <a:rPr lang="ja-JP" altLang="en-US" dirty="0">
                <a:latin typeface="Arial Black" panose="020B0A04020102020204" pitchFamily="34" charset="0"/>
              </a:rPr>
              <a:t> </a:t>
            </a:r>
            <a:r>
              <a:rPr lang="en-US" altLang="ja-JP" dirty="0">
                <a:latin typeface="Arial Black" panose="020B0A04020102020204" pitchFamily="34" charset="0"/>
              </a:rPr>
              <a:t>(</a:t>
            </a:r>
            <a:r>
              <a:rPr lang="ja-JP" altLang="en-US" dirty="0">
                <a:latin typeface="Arial Black" panose="020B0A04020102020204" pitchFamily="34" charset="0"/>
              </a:rPr>
              <a:t>リビジョン</a:t>
            </a:r>
            <a:r>
              <a:rPr lang="en-US" altLang="ja-JP" dirty="0">
                <a:latin typeface="Arial Black" panose="020B0A04020102020204" pitchFamily="34" charset="0"/>
              </a:rPr>
              <a:t>)</a:t>
            </a:r>
            <a:r>
              <a:rPr lang="ja-JP" altLang="en-US" dirty="0">
                <a:latin typeface="Arial Black" panose="020B0A04020102020204" pitchFamily="34" charset="0"/>
              </a:rPr>
              <a:t> を上げ続けないと意味がない</a:t>
            </a:r>
            <a:endParaRPr lang="en-US" altLang="ja-JP" dirty="0">
              <a:latin typeface="Arial Black" panose="020B0A04020102020204" pitchFamily="34" charset="0"/>
            </a:endParaRPr>
          </a:p>
          <a:p>
            <a:r>
              <a:rPr lang="ja-JP" altLang="en-US" dirty="0">
                <a:latin typeface="Arial Black" panose="020B0A04020102020204" pitchFamily="34" charset="0"/>
              </a:rPr>
              <a:t>製品開発でも半年前に</a:t>
            </a:r>
            <a:r>
              <a:rPr lang="en-US" altLang="ja-JP" dirty="0">
                <a:latin typeface="Arial Black" panose="020B0A04020102020204" pitchFamily="34" charset="0"/>
              </a:rPr>
              <a:t>Version</a:t>
            </a:r>
            <a:r>
              <a:rPr lang="ja-JP" altLang="en-US" dirty="0">
                <a:latin typeface="Arial Black" panose="020B0A04020102020204" pitchFamily="34" charset="0"/>
              </a:rPr>
              <a:t>決めてしまうが，そこからの半年間でもたくさんの</a:t>
            </a:r>
            <a:r>
              <a:rPr lang="en-US" altLang="ja-JP" dirty="0">
                <a:latin typeface="Arial Black" panose="020B0A04020102020204" pitchFamily="34" charset="0"/>
              </a:rPr>
              <a:t>Bug</a:t>
            </a:r>
            <a:r>
              <a:rPr lang="ja-JP" altLang="en-US" dirty="0">
                <a:latin typeface="Arial Black" panose="020B0A04020102020204" pitchFamily="34" charset="0"/>
              </a:rPr>
              <a:t>があって，それが取り込まれている</a:t>
            </a:r>
            <a:endParaRPr lang="en-US" altLang="ja-JP" dirty="0">
              <a:latin typeface="Arial Black" panose="020B0A04020102020204" pitchFamily="34" charset="0"/>
            </a:endParaRPr>
          </a:p>
          <a:p>
            <a:r>
              <a:rPr lang="en-US" altLang="ja-JP" dirty="0">
                <a:latin typeface="Arial Black" panose="020B0A04020102020204" pitchFamily="34" charset="0"/>
              </a:rPr>
              <a:t>LTS</a:t>
            </a:r>
            <a:r>
              <a:rPr lang="ja-JP" altLang="en-US" dirty="0" err="1">
                <a:latin typeface="Arial Black" panose="020B0A04020102020204" pitchFamily="34" charset="0"/>
              </a:rPr>
              <a:t>への</a:t>
            </a:r>
            <a:r>
              <a:rPr lang="ja-JP" altLang="en-US" dirty="0">
                <a:latin typeface="Arial Black" panose="020B0A04020102020204" pitchFamily="34" charset="0"/>
              </a:rPr>
              <a:t>パッチ</a:t>
            </a:r>
            <a:r>
              <a:rPr lang="en-US" altLang="ja-JP" dirty="0">
                <a:latin typeface="Arial Black" panose="020B0A04020102020204" pitchFamily="34" charset="0"/>
              </a:rPr>
              <a:t>(</a:t>
            </a:r>
            <a:r>
              <a:rPr lang="ja-JP" altLang="en-US" dirty="0">
                <a:latin typeface="Arial Black" panose="020B0A04020102020204" pitchFamily="34" charset="0"/>
              </a:rPr>
              <a:t>コミットログ</a:t>
            </a:r>
            <a:r>
              <a:rPr lang="en-US" altLang="ja-JP" dirty="0">
                <a:latin typeface="Arial Black" panose="020B0A04020102020204" pitchFamily="34" charset="0"/>
              </a:rPr>
              <a:t>)</a:t>
            </a:r>
            <a:r>
              <a:rPr lang="ja-JP" altLang="en-US" dirty="0">
                <a:latin typeface="Arial Black" panose="020B0A04020102020204" pitchFamily="34" charset="0"/>
              </a:rPr>
              <a:t>を見せるのも手</a:t>
            </a:r>
            <a:endParaRPr lang="en-US" altLang="ja-JP" dirty="0">
              <a:latin typeface="Arial Black" panose="020B0A04020102020204" pitchFamily="34" charset="0"/>
            </a:endParaRPr>
          </a:p>
          <a:p>
            <a:r>
              <a:rPr lang="ja-JP" altLang="en-US" dirty="0">
                <a:latin typeface="Arial Black" panose="020B0A04020102020204" pitchFamily="34" charset="0"/>
              </a:rPr>
              <a:t>製品では，「バグが見つかっても踏まない状態なら，マイナーバージョンのアップデートはしなくてもよい」 となりがち</a:t>
            </a:r>
            <a:endParaRPr lang="en-US" altLang="ja-JP" dirty="0">
              <a:latin typeface="Arial Black" panose="020B0A04020102020204" pitchFamily="34" charset="0"/>
            </a:endParaRPr>
          </a:p>
          <a:p>
            <a:r>
              <a:rPr lang="ja-JP" altLang="en-US" dirty="0">
                <a:latin typeface="Arial Black" panose="020B0A04020102020204" pitchFamily="34" charset="0"/>
              </a:rPr>
              <a:t>そもそも，</a:t>
            </a:r>
            <a:r>
              <a:rPr lang="en-US" altLang="ja-JP" dirty="0">
                <a:latin typeface="Arial Black" panose="020B0A04020102020204" pitchFamily="34" charset="0"/>
              </a:rPr>
              <a:t>LTS</a:t>
            </a:r>
            <a:r>
              <a:rPr lang="ja-JP" altLang="en-US" dirty="0">
                <a:latin typeface="Arial Black" panose="020B0A04020102020204" pitchFamily="34" charset="0"/>
              </a:rPr>
              <a:t>のあるバージョンを使い続けるのではなく，</a:t>
            </a:r>
            <a:r>
              <a:rPr lang="en-US" altLang="ja-JP" dirty="0">
                <a:latin typeface="Arial Black" panose="020B0A04020102020204" pitchFamily="34" charset="0"/>
              </a:rPr>
              <a:t>LTS</a:t>
            </a:r>
            <a:r>
              <a:rPr lang="ja-JP" altLang="en-US" dirty="0">
                <a:latin typeface="Arial Black" panose="020B0A04020102020204" pitchFamily="34" charset="0"/>
              </a:rPr>
              <a:t>のメジャーバージョンも上げられる仕組み・運用にしないといけない</a:t>
            </a:r>
          </a:p>
          <a:p>
            <a:r>
              <a:rPr kumimoji="1" lang="ja-JP" altLang="en-US" dirty="0">
                <a:latin typeface="Arial Black" panose="020B0A04020102020204" pitchFamily="34" charset="0"/>
              </a:rPr>
              <a:t>本来、業界全体として取り組まなければならない話</a:t>
            </a:r>
          </a:p>
        </p:txBody>
      </p:sp>
      <p:sp>
        <p:nvSpPr>
          <p:cNvPr id="4" name="スライド番号プレースホルダー 3">
            <a:extLst>
              <a:ext uri="{FF2B5EF4-FFF2-40B4-BE49-F238E27FC236}">
                <a16:creationId xmlns:a16="http://schemas.microsoft.com/office/drawing/2014/main" id="{FB60EF17-86E7-4485-A1E8-9C64E4726856}"/>
              </a:ext>
            </a:extLst>
          </p:cNvPr>
          <p:cNvSpPr>
            <a:spLocks noGrp="1"/>
          </p:cNvSpPr>
          <p:nvPr>
            <p:ph type="sldNum" sz="quarter" idx="12"/>
          </p:nvPr>
        </p:nvSpPr>
        <p:spPr/>
        <p:txBody>
          <a:bodyPr/>
          <a:lstStyle/>
          <a:p>
            <a:fld id="{E1DFF8A6-EE54-4210-8F3C-CB7615268D43}" type="slidenum">
              <a:rPr lang="en-US" altLang="ja-JP" smtClean="0"/>
              <a:pPr/>
              <a:t>22</a:t>
            </a:fld>
            <a:endParaRPr lang="en-US" altLang="ja-JP"/>
          </a:p>
        </p:txBody>
      </p:sp>
    </p:spTree>
    <p:extLst>
      <p:ext uri="{BB962C8B-B14F-4D97-AF65-F5344CB8AC3E}">
        <p14:creationId xmlns:p14="http://schemas.microsoft.com/office/powerpoint/2010/main" val="1756047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p:cNvSpPr>
            <a:spLocks noGrp="1"/>
          </p:cNvSpPr>
          <p:nvPr>
            <p:ph type="sldNum" sz="quarter" idx="12"/>
          </p:nvPr>
        </p:nvSpPr>
        <p:spPr/>
        <p:txBody>
          <a:bodyPr/>
          <a:lstStyle/>
          <a:p>
            <a:fld id="{E489B4ED-2482-4199-9C2A-7AD3940913D1}" type="slidenum">
              <a:rPr lang="en-US" altLang="ja-JP"/>
              <a:pPr/>
              <a:t>3</a:t>
            </a:fld>
            <a:endParaRPr lang="en-US" altLang="ja-JP"/>
          </a:p>
        </p:txBody>
      </p:sp>
      <p:sp>
        <p:nvSpPr>
          <p:cNvPr id="395266" name="Rectangle 2"/>
          <p:cNvSpPr>
            <a:spLocks noGrp="1" noChangeArrowheads="1"/>
          </p:cNvSpPr>
          <p:nvPr>
            <p:ph type="title"/>
          </p:nvPr>
        </p:nvSpPr>
        <p:spPr/>
        <p:txBody>
          <a:bodyPr/>
          <a:lstStyle/>
          <a:p>
            <a:r>
              <a:rPr lang="ja-JP" altLang="en-US" dirty="0"/>
              <a:t>目次</a:t>
            </a:r>
            <a:endParaRPr lang="ja-JP" altLang="ja-JP" dirty="0"/>
          </a:p>
        </p:txBody>
      </p:sp>
      <p:sp>
        <p:nvSpPr>
          <p:cNvPr id="395267" name="Rectangle 3"/>
          <p:cNvSpPr>
            <a:spLocks noGrp="1" noChangeArrowheads="1"/>
          </p:cNvSpPr>
          <p:nvPr>
            <p:ph type="body" idx="1"/>
          </p:nvPr>
        </p:nvSpPr>
        <p:spPr>
          <a:xfrm>
            <a:off x="495300" y="836712"/>
            <a:ext cx="8915400" cy="5832648"/>
          </a:xfrm>
        </p:spPr>
        <p:txBody>
          <a:bodyPr>
            <a:normAutofit lnSpcReduction="10000"/>
          </a:bodyPr>
          <a:lstStyle/>
          <a:p>
            <a:pPr>
              <a:lnSpc>
                <a:spcPct val="120000"/>
              </a:lnSpc>
            </a:pPr>
            <a:r>
              <a:rPr lang="en-US" altLang="ja-JP" dirty="0">
                <a:latin typeface="Arial Black" panose="020B0A04020102020204" pitchFamily="34" charset="0"/>
              </a:rPr>
              <a:t>Kernel</a:t>
            </a:r>
            <a:r>
              <a:rPr lang="ja-JP" altLang="en-US" dirty="0">
                <a:latin typeface="Arial Black" panose="020B0A04020102020204" pitchFamily="34" charset="0"/>
              </a:rPr>
              <a:t>の取得 </a:t>
            </a:r>
            <a:r>
              <a:rPr lang="en-US" altLang="ja-JP" dirty="0">
                <a:latin typeface="Arial Black" panose="020B0A04020102020204" pitchFamily="34" charset="0"/>
              </a:rPr>
              <a:t>(Upstream Kernel)</a:t>
            </a:r>
          </a:p>
          <a:p>
            <a:pPr>
              <a:lnSpc>
                <a:spcPct val="120000"/>
              </a:lnSpc>
            </a:pPr>
            <a:r>
              <a:rPr lang="en-US" altLang="ja-JP" dirty="0">
                <a:latin typeface="Arial Black" panose="020B0A04020102020204" pitchFamily="34" charset="0"/>
              </a:rPr>
              <a:t>Kernel</a:t>
            </a:r>
            <a:r>
              <a:rPr lang="ja-JP" altLang="en-US" dirty="0">
                <a:latin typeface="Arial Black" panose="020B0A04020102020204" pitchFamily="34" charset="0"/>
              </a:rPr>
              <a:t>のメンテナンス状況 </a:t>
            </a:r>
            <a:r>
              <a:rPr lang="en-US" altLang="ja-JP" dirty="0">
                <a:latin typeface="Arial Black" panose="020B0A04020102020204" pitchFamily="34" charset="0"/>
              </a:rPr>
              <a:t>(upstream kernel maintenance)</a:t>
            </a:r>
          </a:p>
          <a:p>
            <a:pPr>
              <a:lnSpc>
                <a:spcPct val="120000"/>
              </a:lnSpc>
            </a:pPr>
            <a:r>
              <a:rPr lang="en-US" altLang="ja-JP" dirty="0">
                <a:latin typeface="Arial Black" panose="020B0A04020102020204" pitchFamily="34" charset="0"/>
              </a:rPr>
              <a:t>Linux</a:t>
            </a:r>
            <a:r>
              <a:rPr lang="ja-JP" altLang="en-US" dirty="0">
                <a:latin typeface="Arial Black" panose="020B0A04020102020204" pitchFamily="34" charset="0"/>
              </a:rPr>
              <a:t> </a:t>
            </a:r>
            <a:r>
              <a:rPr lang="en-US" altLang="ja-JP" dirty="0">
                <a:latin typeface="Arial Black" panose="020B0A04020102020204" pitchFamily="34" charset="0"/>
              </a:rPr>
              <a:t>Kernel</a:t>
            </a:r>
            <a:r>
              <a:rPr lang="ja-JP" altLang="en-US" dirty="0">
                <a:latin typeface="Arial Black" panose="020B0A04020102020204" pitchFamily="34" charset="0"/>
              </a:rPr>
              <a:t> の ライフサイクル</a:t>
            </a:r>
            <a:endParaRPr lang="en-US" altLang="ja-JP" dirty="0">
              <a:latin typeface="Arial Black" panose="020B0A04020102020204" pitchFamily="34" charset="0"/>
            </a:endParaRPr>
          </a:p>
          <a:p>
            <a:pPr>
              <a:lnSpc>
                <a:spcPct val="120000"/>
              </a:lnSpc>
            </a:pPr>
            <a:r>
              <a:rPr lang="en-US" altLang="ja-JP" dirty="0">
                <a:latin typeface="Arial Black" panose="020B0A04020102020204" pitchFamily="34" charset="0"/>
              </a:rPr>
              <a:t>Stable Release </a:t>
            </a:r>
            <a:r>
              <a:rPr lang="ja-JP" altLang="en-US" dirty="0">
                <a:latin typeface="Arial Black" panose="020B0A04020102020204" pitchFamily="34" charset="0"/>
              </a:rPr>
              <a:t>のルール</a:t>
            </a:r>
            <a:endParaRPr lang="en-US" altLang="ja-JP" dirty="0">
              <a:latin typeface="Arial Black" panose="020B0A04020102020204" pitchFamily="34" charset="0"/>
            </a:endParaRPr>
          </a:p>
          <a:p>
            <a:pPr>
              <a:lnSpc>
                <a:spcPct val="120000"/>
              </a:lnSpc>
            </a:pPr>
            <a:r>
              <a:rPr lang="en-US" altLang="ja-JP" dirty="0" err="1">
                <a:latin typeface="Arial Black" panose="020B0A04020102020204" pitchFamily="34" charset="0"/>
              </a:rPr>
              <a:t>Longterm</a:t>
            </a:r>
            <a:r>
              <a:rPr lang="en-US" altLang="ja-JP" dirty="0">
                <a:latin typeface="Arial Black" panose="020B0A04020102020204" pitchFamily="34" charset="0"/>
              </a:rPr>
              <a:t> Stable</a:t>
            </a:r>
            <a:r>
              <a:rPr lang="ja-JP" altLang="en-US" dirty="0">
                <a:latin typeface="Arial Black" panose="020B0A04020102020204" pitchFamily="34" charset="0"/>
              </a:rPr>
              <a:t> </a:t>
            </a:r>
            <a:r>
              <a:rPr lang="en-US" altLang="ja-JP" dirty="0">
                <a:latin typeface="Arial Black" panose="020B0A04020102020204" pitchFamily="34" charset="0"/>
              </a:rPr>
              <a:t>Kernel (LTS)</a:t>
            </a:r>
          </a:p>
          <a:p>
            <a:pPr>
              <a:lnSpc>
                <a:spcPct val="120000"/>
              </a:lnSpc>
            </a:pPr>
            <a:r>
              <a:rPr lang="ja-JP" altLang="en-US" dirty="0">
                <a:latin typeface="Arial Black" panose="020B0A04020102020204" pitchFamily="34" charset="0"/>
              </a:rPr>
              <a:t>現在の</a:t>
            </a:r>
            <a:r>
              <a:rPr lang="en-US" altLang="ja-JP" dirty="0">
                <a:latin typeface="Arial Black" panose="020B0A04020102020204" pitchFamily="34" charset="0"/>
              </a:rPr>
              <a:t>LTS</a:t>
            </a:r>
          </a:p>
          <a:p>
            <a:pPr>
              <a:lnSpc>
                <a:spcPct val="120000"/>
              </a:lnSpc>
            </a:pPr>
            <a:r>
              <a:rPr lang="ja-JP" altLang="en-US" dirty="0">
                <a:latin typeface="Arial Black" panose="020B0A04020102020204" pitchFamily="34" charset="0"/>
              </a:rPr>
              <a:t>まとめ</a:t>
            </a:r>
            <a:endParaRPr lang="en-US" altLang="ja-JP" dirty="0">
              <a:latin typeface="Arial Black" panose="020B0A04020102020204" pitchFamily="34" charset="0"/>
            </a:endParaRPr>
          </a:p>
          <a:p>
            <a:pPr>
              <a:lnSpc>
                <a:spcPct val="120000"/>
              </a:lnSpc>
            </a:pPr>
            <a:r>
              <a:rPr lang="ja-JP" altLang="en-US" dirty="0">
                <a:latin typeface="Arial Black" panose="020B0A04020102020204" pitchFamily="34" charset="0"/>
              </a:rPr>
              <a:t>参考</a:t>
            </a:r>
            <a:endParaRPr lang="en-US" altLang="ja-JP" dirty="0">
              <a:latin typeface="Arial Black" panose="020B0A040201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latin typeface="Arial Black" panose="020B0A04020102020204" pitchFamily="34" charset="0"/>
              </a:rPr>
              <a:t>Kernel</a:t>
            </a:r>
            <a:r>
              <a:rPr kumimoji="1" lang="ja-JP" altLang="en-US" dirty="0">
                <a:latin typeface="Arial Black" panose="020B0A04020102020204" pitchFamily="34" charset="0"/>
              </a:rPr>
              <a:t> の取得</a:t>
            </a:r>
          </a:p>
        </p:txBody>
      </p:sp>
      <p:sp>
        <p:nvSpPr>
          <p:cNvPr id="3" name="コンテンツ プレースホルダー 2"/>
          <p:cNvSpPr>
            <a:spLocks noGrp="1"/>
          </p:cNvSpPr>
          <p:nvPr>
            <p:ph idx="1"/>
          </p:nvPr>
        </p:nvSpPr>
        <p:spPr>
          <a:xfrm>
            <a:off x="495300" y="836712"/>
            <a:ext cx="8915400" cy="5904656"/>
          </a:xfrm>
        </p:spPr>
        <p:txBody>
          <a:bodyPr>
            <a:normAutofit fontScale="70000" lnSpcReduction="20000"/>
          </a:bodyPr>
          <a:lstStyle/>
          <a:p>
            <a:pPr>
              <a:lnSpc>
                <a:spcPct val="130000"/>
              </a:lnSpc>
            </a:pPr>
            <a:r>
              <a:rPr kumimoji="1" lang="ja-JP" altLang="en-US" dirty="0">
                <a:latin typeface="Arial Black" panose="020B0A04020102020204" pitchFamily="34" charset="0"/>
              </a:rPr>
              <a:t>開発において</a:t>
            </a:r>
            <a:r>
              <a:rPr kumimoji="1" lang="en-US" altLang="ja-JP" dirty="0">
                <a:latin typeface="Arial Black" panose="020B0A04020102020204" pitchFamily="34" charset="0"/>
              </a:rPr>
              <a:t>Linux</a:t>
            </a:r>
            <a:r>
              <a:rPr kumimoji="1" lang="ja-JP" altLang="en-US" dirty="0">
                <a:latin typeface="Arial Black" panose="020B0A04020102020204" pitchFamily="34" charset="0"/>
              </a:rPr>
              <a:t> </a:t>
            </a:r>
            <a:r>
              <a:rPr kumimoji="1" lang="en-US" altLang="ja-JP" dirty="0">
                <a:latin typeface="Arial Black" panose="020B0A04020102020204" pitchFamily="34" charset="0"/>
              </a:rPr>
              <a:t>Kernel</a:t>
            </a:r>
            <a:r>
              <a:rPr lang="ja-JP" altLang="en-US" dirty="0">
                <a:latin typeface="Arial Black" panose="020B0A04020102020204" pitchFamily="34" charset="0"/>
              </a:rPr>
              <a:t>の入手ルートは様々</a:t>
            </a:r>
            <a:endParaRPr lang="en-US" altLang="ja-JP" dirty="0">
              <a:latin typeface="Arial Black" panose="020B0A04020102020204" pitchFamily="34" charset="0"/>
            </a:endParaRPr>
          </a:p>
          <a:p>
            <a:pPr lvl="1">
              <a:lnSpc>
                <a:spcPct val="130000"/>
              </a:lnSpc>
            </a:pPr>
            <a:r>
              <a:rPr kumimoji="1" lang="en-US" altLang="ja-JP" dirty="0">
                <a:latin typeface="Arial Black" panose="020B0A04020102020204" pitchFamily="34" charset="0"/>
              </a:rPr>
              <a:t>Linux</a:t>
            </a:r>
            <a:r>
              <a:rPr kumimoji="1" lang="ja-JP" altLang="en-US" dirty="0">
                <a:latin typeface="Arial Black" panose="020B0A04020102020204" pitchFamily="34" charset="0"/>
              </a:rPr>
              <a:t> ディストリビューション </a:t>
            </a:r>
            <a:r>
              <a:rPr kumimoji="1" lang="en-US" altLang="ja-JP" dirty="0">
                <a:latin typeface="Arial Black" panose="020B0A04020102020204" pitchFamily="34" charset="0"/>
              </a:rPr>
              <a:t>(RedHat</a:t>
            </a:r>
            <a:r>
              <a:rPr kumimoji="1" lang="ja-JP" altLang="en-US" dirty="0" err="1">
                <a:latin typeface="Arial Black" panose="020B0A04020102020204" pitchFamily="34" charset="0"/>
              </a:rPr>
              <a:t>，</a:t>
            </a:r>
            <a:r>
              <a:rPr kumimoji="1" lang="en-US" altLang="ja-JP" dirty="0">
                <a:latin typeface="Arial Black" panose="020B0A04020102020204" pitchFamily="34" charset="0"/>
              </a:rPr>
              <a:t>Debian</a:t>
            </a:r>
            <a:r>
              <a:rPr kumimoji="1" lang="ja-JP" altLang="en-US" dirty="0" err="1">
                <a:latin typeface="Arial Black" panose="020B0A04020102020204" pitchFamily="34" charset="0"/>
              </a:rPr>
              <a:t>，</a:t>
            </a:r>
            <a:r>
              <a:rPr kumimoji="1" lang="en-US" altLang="ja-JP" dirty="0">
                <a:latin typeface="Arial Black" panose="020B0A04020102020204" pitchFamily="34" charset="0"/>
              </a:rPr>
              <a:t>Ubuntu</a:t>
            </a:r>
            <a:r>
              <a:rPr kumimoji="1" lang="ja-JP" altLang="en-US" dirty="0" err="1">
                <a:latin typeface="Arial Black" panose="020B0A04020102020204" pitchFamily="34" charset="0"/>
              </a:rPr>
              <a:t>，</a:t>
            </a:r>
            <a:r>
              <a:rPr kumimoji="1" lang="ja-JP" altLang="en-US" dirty="0">
                <a:latin typeface="Arial Black" panose="020B0A04020102020204" pitchFamily="34" charset="0"/>
              </a:rPr>
              <a:t>など</a:t>
            </a:r>
            <a:r>
              <a:rPr kumimoji="1" lang="en-US" altLang="ja-JP" dirty="0">
                <a:latin typeface="Arial Black" panose="020B0A04020102020204" pitchFamily="34" charset="0"/>
              </a:rPr>
              <a:t>)</a:t>
            </a:r>
            <a:r>
              <a:rPr kumimoji="1" lang="ja-JP" altLang="en-US" dirty="0">
                <a:latin typeface="Arial Black" panose="020B0A04020102020204" pitchFamily="34" charset="0"/>
              </a:rPr>
              <a:t> で</a:t>
            </a:r>
            <a:endParaRPr kumimoji="1" lang="en-US" altLang="ja-JP" dirty="0">
              <a:latin typeface="Arial Black" panose="020B0A04020102020204" pitchFamily="34" charset="0"/>
            </a:endParaRPr>
          </a:p>
          <a:p>
            <a:pPr lvl="1">
              <a:lnSpc>
                <a:spcPct val="130000"/>
              </a:lnSpc>
            </a:pPr>
            <a:r>
              <a:rPr lang="ja-JP" altLang="en-US" dirty="0">
                <a:latin typeface="Arial Black" panose="020B0A04020102020204" pitchFamily="34" charset="0"/>
              </a:rPr>
              <a:t>チップベンダーから提供を受ける </a:t>
            </a:r>
            <a:r>
              <a:rPr lang="en-US" altLang="ja-JP" dirty="0">
                <a:latin typeface="Arial Black" panose="020B0A04020102020204" pitchFamily="34" charset="0"/>
              </a:rPr>
              <a:t>(BSP</a:t>
            </a:r>
            <a:r>
              <a:rPr lang="ja-JP" altLang="en-US" dirty="0">
                <a:latin typeface="Arial Black" panose="020B0A04020102020204" pitchFamily="34" charset="0"/>
              </a:rPr>
              <a:t>：</a:t>
            </a:r>
            <a:r>
              <a:rPr lang="en-US" altLang="ja-JP" dirty="0">
                <a:latin typeface="Arial Black" panose="020B0A04020102020204" pitchFamily="34" charset="0"/>
              </a:rPr>
              <a:t>Base</a:t>
            </a:r>
            <a:r>
              <a:rPr lang="ja-JP" altLang="en-US" dirty="0">
                <a:latin typeface="Arial Black" panose="020B0A04020102020204" pitchFamily="34" charset="0"/>
              </a:rPr>
              <a:t> </a:t>
            </a:r>
            <a:r>
              <a:rPr lang="en-US" altLang="ja-JP" dirty="0">
                <a:latin typeface="Arial Black" panose="020B0A04020102020204" pitchFamily="34" charset="0"/>
              </a:rPr>
              <a:t>Support</a:t>
            </a:r>
            <a:r>
              <a:rPr lang="ja-JP" altLang="en-US" dirty="0">
                <a:latin typeface="Arial Black" panose="020B0A04020102020204" pitchFamily="34" charset="0"/>
              </a:rPr>
              <a:t> </a:t>
            </a:r>
            <a:r>
              <a:rPr lang="en-US" altLang="ja-JP" dirty="0">
                <a:latin typeface="Arial Black" panose="020B0A04020102020204" pitchFamily="34" charset="0"/>
              </a:rPr>
              <a:t>Package)</a:t>
            </a:r>
          </a:p>
          <a:p>
            <a:pPr lvl="1">
              <a:lnSpc>
                <a:spcPct val="130000"/>
              </a:lnSpc>
            </a:pPr>
            <a:r>
              <a:rPr lang="ja-JP" altLang="en-US" dirty="0">
                <a:latin typeface="Arial Black" panose="020B0A04020102020204" pitchFamily="34" charset="0"/>
              </a:rPr>
              <a:t>開発部門自身で取得</a:t>
            </a:r>
            <a:endParaRPr lang="en-US" altLang="ja-JP" dirty="0">
              <a:latin typeface="Arial Black" panose="020B0A04020102020204" pitchFamily="34" charset="0"/>
            </a:endParaRPr>
          </a:p>
          <a:p>
            <a:pPr lvl="1">
              <a:lnSpc>
                <a:spcPct val="130000"/>
              </a:lnSpc>
            </a:pPr>
            <a:r>
              <a:rPr lang="ja-JP" altLang="en-US" dirty="0">
                <a:latin typeface="Arial Black" panose="020B0A04020102020204" pitchFamily="34" charset="0"/>
              </a:rPr>
              <a:t>ほか</a:t>
            </a:r>
            <a:endParaRPr lang="en-US" altLang="ja-JP" dirty="0">
              <a:latin typeface="Arial Black" panose="020B0A04020102020204" pitchFamily="34" charset="0"/>
            </a:endParaRPr>
          </a:p>
          <a:p>
            <a:pPr>
              <a:lnSpc>
                <a:spcPct val="130000"/>
              </a:lnSpc>
            </a:pPr>
            <a:r>
              <a:rPr lang="ja-JP" altLang="en-US" dirty="0">
                <a:latin typeface="Arial Black" panose="020B0A04020102020204" pitchFamily="34" charset="0"/>
              </a:rPr>
              <a:t>では，その源流となる</a:t>
            </a:r>
            <a:r>
              <a:rPr lang="en-US" altLang="ja-JP" dirty="0">
                <a:latin typeface="Arial Black" panose="020B0A04020102020204" pitchFamily="34" charset="0"/>
              </a:rPr>
              <a:t>Kernel</a:t>
            </a:r>
            <a:r>
              <a:rPr lang="ja-JP" altLang="en-US" dirty="0">
                <a:latin typeface="Arial Black" panose="020B0A04020102020204" pitchFamily="34" charset="0"/>
              </a:rPr>
              <a:t>は？</a:t>
            </a:r>
            <a:endParaRPr lang="en-US" altLang="ja-JP" dirty="0">
              <a:latin typeface="Arial Black" panose="020B0A04020102020204" pitchFamily="34" charset="0"/>
            </a:endParaRPr>
          </a:p>
          <a:p>
            <a:pPr lvl="1">
              <a:lnSpc>
                <a:spcPct val="130000"/>
              </a:lnSpc>
            </a:pPr>
            <a:r>
              <a:rPr lang="en-US" altLang="ja-JP" dirty="0">
                <a:latin typeface="Arial Black" panose="020B0A04020102020204" pitchFamily="34" charset="0"/>
              </a:rPr>
              <a:t>Kernel.org</a:t>
            </a:r>
            <a:r>
              <a:rPr lang="ja-JP" altLang="en-US" dirty="0">
                <a:latin typeface="Arial Black" panose="020B0A04020102020204" pitchFamily="34" charset="0"/>
              </a:rPr>
              <a:t> でリリースされている </a:t>
            </a:r>
            <a:r>
              <a:rPr lang="en-US" altLang="ja-JP" dirty="0">
                <a:latin typeface="Arial Black" panose="020B0A04020102020204" pitchFamily="34" charset="0"/>
              </a:rPr>
              <a:t>Kernel</a:t>
            </a:r>
          </a:p>
          <a:p>
            <a:pPr lvl="2">
              <a:lnSpc>
                <a:spcPct val="130000"/>
              </a:lnSpc>
            </a:pPr>
            <a:r>
              <a:rPr lang="en-US" altLang="ja-JP" dirty="0">
                <a:latin typeface="Arial Black" panose="020B0A04020102020204" pitchFamily="34" charset="0"/>
              </a:rPr>
              <a:t>https://www.kernel.org/</a:t>
            </a:r>
          </a:p>
          <a:p>
            <a:pPr lvl="1">
              <a:lnSpc>
                <a:spcPct val="130000"/>
              </a:lnSpc>
            </a:pPr>
            <a:r>
              <a:rPr lang="ja-JP" altLang="en-US" dirty="0">
                <a:latin typeface="Arial Black" panose="020B0A04020102020204" pitchFamily="34" charset="0"/>
              </a:rPr>
              <a:t>一般に下記などで呼称される</a:t>
            </a:r>
            <a:endParaRPr lang="en-US" altLang="ja-JP" dirty="0">
              <a:latin typeface="Arial Black" panose="020B0A04020102020204" pitchFamily="34" charset="0"/>
            </a:endParaRPr>
          </a:p>
          <a:p>
            <a:pPr lvl="2">
              <a:lnSpc>
                <a:spcPct val="130000"/>
              </a:lnSpc>
            </a:pPr>
            <a:r>
              <a:rPr lang="en-US" altLang="ja-JP" dirty="0">
                <a:latin typeface="Arial Black" panose="020B0A04020102020204" pitchFamily="34" charset="0"/>
              </a:rPr>
              <a:t>Upstream Kernel</a:t>
            </a:r>
          </a:p>
          <a:p>
            <a:pPr lvl="2">
              <a:lnSpc>
                <a:spcPct val="130000"/>
              </a:lnSpc>
            </a:pPr>
            <a:r>
              <a:rPr lang="en-US" altLang="ja-JP" dirty="0">
                <a:latin typeface="Arial Black" panose="020B0A04020102020204" pitchFamily="34" charset="0"/>
              </a:rPr>
              <a:t>Community</a:t>
            </a:r>
            <a:r>
              <a:rPr lang="ja-JP" altLang="en-US" dirty="0">
                <a:latin typeface="Arial Black" panose="020B0A04020102020204" pitchFamily="34" charset="0"/>
              </a:rPr>
              <a:t>の</a:t>
            </a:r>
            <a:r>
              <a:rPr lang="en-US" altLang="ja-JP" dirty="0">
                <a:latin typeface="Arial Black" panose="020B0A04020102020204" pitchFamily="34" charset="0"/>
              </a:rPr>
              <a:t>Kernel</a:t>
            </a:r>
          </a:p>
          <a:p>
            <a:pPr lvl="2">
              <a:lnSpc>
                <a:spcPct val="130000"/>
              </a:lnSpc>
            </a:pPr>
            <a:r>
              <a:rPr lang="en-US" altLang="ja-JP" dirty="0">
                <a:latin typeface="Arial Black" panose="020B0A04020102020204" pitchFamily="34" charset="0"/>
              </a:rPr>
              <a:t>Linus</a:t>
            </a:r>
            <a:r>
              <a:rPr lang="ja-JP" altLang="en-US" dirty="0" err="1">
                <a:latin typeface="Arial Black" panose="020B0A04020102020204" pitchFamily="34" charset="0"/>
              </a:rPr>
              <a:t>がリ</a:t>
            </a:r>
            <a:r>
              <a:rPr lang="ja-JP" altLang="en-US" dirty="0">
                <a:latin typeface="Arial Black" panose="020B0A04020102020204" pitchFamily="34" charset="0"/>
              </a:rPr>
              <a:t>リースしている</a:t>
            </a:r>
            <a:r>
              <a:rPr lang="en-US" altLang="ja-JP" dirty="0">
                <a:latin typeface="Arial Black" panose="020B0A04020102020204" pitchFamily="34" charset="0"/>
              </a:rPr>
              <a:t>Kernel</a:t>
            </a:r>
          </a:p>
          <a:p>
            <a:pPr lvl="2">
              <a:lnSpc>
                <a:spcPct val="130000"/>
              </a:lnSpc>
            </a:pPr>
            <a:r>
              <a:rPr lang="ja-JP" altLang="en-US" dirty="0">
                <a:latin typeface="Arial Black" panose="020B0A04020102020204" pitchFamily="34" charset="0"/>
              </a:rPr>
              <a:t>単に「</a:t>
            </a:r>
            <a:r>
              <a:rPr lang="en-US" altLang="ja-JP" dirty="0">
                <a:latin typeface="Arial Black" panose="020B0A04020102020204" pitchFamily="34" charset="0"/>
              </a:rPr>
              <a:t>Kernel</a:t>
            </a:r>
            <a:r>
              <a:rPr lang="ja-JP" altLang="en-US" dirty="0">
                <a:latin typeface="Arial Black" panose="020B0A04020102020204" pitchFamily="34" charset="0"/>
              </a:rPr>
              <a:t>」と言う場合も該当</a:t>
            </a:r>
            <a:endParaRPr lang="en-US" altLang="ja-JP"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4</a:t>
            </a:fld>
            <a:endParaRPr lang="en-US" altLang="ja-JP"/>
          </a:p>
        </p:txBody>
      </p:sp>
    </p:spTree>
    <p:extLst>
      <p:ext uri="{BB962C8B-B14F-4D97-AF65-F5344CB8AC3E}">
        <p14:creationId xmlns:p14="http://schemas.microsoft.com/office/powerpoint/2010/main" val="3242208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AC0F7C60-4000-44C7-B537-06E336427F6D}"/>
              </a:ext>
            </a:extLst>
          </p:cNvPr>
          <p:cNvPicPr>
            <a:picLocks noChangeAspect="1"/>
          </p:cNvPicPr>
          <p:nvPr/>
        </p:nvPicPr>
        <p:blipFill>
          <a:blip r:embed="rId3"/>
          <a:stretch>
            <a:fillRect/>
          </a:stretch>
        </p:blipFill>
        <p:spPr>
          <a:xfrm>
            <a:off x="668524" y="742090"/>
            <a:ext cx="8568952" cy="5999278"/>
          </a:xfrm>
          <a:prstGeom prst="rect">
            <a:avLst/>
          </a:prstGeom>
        </p:spPr>
      </p:pic>
      <p:sp>
        <p:nvSpPr>
          <p:cNvPr id="2" name="タイトル 1"/>
          <p:cNvSpPr>
            <a:spLocks noGrp="1"/>
          </p:cNvSpPr>
          <p:nvPr>
            <p:ph type="title"/>
          </p:nvPr>
        </p:nvSpPr>
        <p:spPr/>
        <p:txBody>
          <a:bodyPr/>
          <a:lstStyle/>
          <a:p>
            <a:r>
              <a:rPr kumimoji="1" lang="en-US" altLang="ja-JP" dirty="0">
                <a:latin typeface="Arial Black" panose="020B0A04020102020204" pitchFamily="34" charset="0"/>
              </a:rPr>
              <a:t>Upstream Kernel</a:t>
            </a:r>
            <a:endParaRPr kumimoji="1" lang="ja-JP" altLang="en-US"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5</a:t>
            </a:fld>
            <a:endParaRPr lang="en-US" altLang="ja-JP"/>
          </a:p>
        </p:txBody>
      </p:sp>
      <p:sp>
        <p:nvSpPr>
          <p:cNvPr id="6" name="正方形/長方形 5"/>
          <p:cNvSpPr/>
          <p:nvPr/>
        </p:nvSpPr>
        <p:spPr bwMode="auto">
          <a:xfrm>
            <a:off x="1689391" y="4515255"/>
            <a:ext cx="1085367" cy="216024"/>
          </a:xfrm>
          <a:prstGeom prst="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Black" pitchFamily="34" charset="0"/>
              <a:ea typeface="HGP創英角ｺﾞｼｯｸUB" pitchFamily="50" charset="-128"/>
            </a:endParaRPr>
          </a:p>
        </p:txBody>
      </p:sp>
      <p:sp>
        <p:nvSpPr>
          <p:cNvPr id="8" name="正方形/長方形 7"/>
          <p:cNvSpPr/>
          <p:nvPr/>
        </p:nvSpPr>
        <p:spPr bwMode="auto">
          <a:xfrm>
            <a:off x="1690199" y="6129276"/>
            <a:ext cx="1157375" cy="216024"/>
          </a:xfrm>
          <a:prstGeom prst="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Black" pitchFamily="34" charset="0"/>
              <a:ea typeface="HGP創英角ｺﾞｼｯｸUB" pitchFamily="50" charset="-128"/>
            </a:endParaRPr>
          </a:p>
        </p:txBody>
      </p:sp>
      <p:sp>
        <p:nvSpPr>
          <p:cNvPr id="7" name="テキスト ボックス 6"/>
          <p:cNvSpPr txBox="1"/>
          <p:nvPr/>
        </p:nvSpPr>
        <p:spPr>
          <a:xfrm>
            <a:off x="90047" y="3101809"/>
            <a:ext cx="1435458" cy="923330"/>
          </a:xfrm>
          <a:prstGeom prst="rect">
            <a:avLst/>
          </a:prstGeom>
          <a:noFill/>
          <a:ln w="28575">
            <a:solidFill>
              <a:srgbClr val="FF0000"/>
            </a:solidFill>
          </a:ln>
        </p:spPr>
        <p:txBody>
          <a:bodyPr wrap="none" rtlCol="0">
            <a:spAutoFit/>
          </a:bodyPr>
          <a:lstStyle/>
          <a:p>
            <a:r>
              <a:rPr kumimoji="1" lang="ja-JP" altLang="en-US" dirty="0"/>
              <a:t>開発中</a:t>
            </a:r>
            <a:endParaRPr kumimoji="1" lang="en-US" altLang="ja-JP" dirty="0"/>
          </a:p>
          <a:p>
            <a:r>
              <a:rPr lang="en-US" altLang="ja-JP" dirty="0"/>
              <a:t>mainline</a:t>
            </a:r>
          </a:p>
          <a:p>
            <a:r>
              <a:rPr kumimoji="1" lang="en-US" altLang="ja-JP" dirty="0" err="1"/>
              <a:t>linux</a:t>
            </a:r>
            <a:r>
              <a:rPr kumimoji="1" lang="en-US" altLang="ja-JP" dirty="0"/>
              <a:t>-next</a:t>
            </a:r>
            <a:endParaRPr kumimoji="1" lang="ja-JP" altLang="en-US" dirty="0"/>
          </a:p>
        </p:txBody>
      </p:sp>
      <p:cxnSp>
        <p:nvCxnSpPr>
          <p:cNvPr id="10" name="直線コネクタ 9"/>
          <p:cNvCxnSpPr>
            <a:stCxn id="7" idx="3"/>
            <a:endCxn id="6" idx="1"/>
          </p:cNvCxnSpPr>
          <p:nvPr/>
        </p:nvCxnSpPr>
        <p:spPr bwMode="auto">
          <a:xfrm>
            <a:off x="1525505" y="3563474"/>
            <a:ext cx="163886" cy="1059793"/>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コネクタ 11"/>
          <p:cNvCxnSpPr>
            <a:stCxn id="7" idx="3"/>
            <a:endCxn id="8" idx="1"/>
          </p:cNvCxnSpPr>
          <p:nvPr/>
        </p:nvCxnSpPr>
        <p:spPr bwMode="auto">
          <a:xfrm>
            <a:off x="1525505" y="3563474"/>
            <a:ext cx="164694" cy="2673814"/>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正方形/長方形 14"/>
          <p:cNvSpPr/>
          <p:nvPr/>
        </p:nvSpPr>
        <p:spPr bwMode="auto">
          <a:xfrm>
            <a:off x="1671389" y="4787143"/>
            <a:ext cx="1085367" cy="1328768"/>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Black" pitchFamily="34" charset="0"/>
              <a:ea typeface="HGP創英角ｺﾞｼｯｸUB" pitchFamily="50" charset="-128"/>
            </a:endParaRPr>
          </a:p>
        </p:txBody>
      </p:sp>
      <p:sp>
        <p:nvSpPr>
          <p:cNvPr id="16" name="テキスト ボックス 15"/>
          <p:cNvSpPr txBox="1"/>
          <p:nvPr/>
        </p:nvSpPr>
        <p:spPr>
          <a:xfrm>
            <a:off x="95014" y="5302949"/>
            <a:ext cx="1401602" cy="646331"/>
          </a:xfrm>
          <a:prstGeom prst="rect">
            <a:avLst/>
          </a:prstGeom>
          <a:solidFill>
            <a:schemeClr val="bg1"/>
          </a:solidFill>
          <a:ln w="28575">
            <a:solidFill>
              <a:srgbClr val="0066FF"/>
            </a:solidFill>
          </a:ln>
        </p:spPr>
        <p:txBody>
          <a:bodyPr wrap="none" rtlCol="0">
            <a:spAutoFit/>
          </a:bodyPr>
          <a:lstStyle/>
          <a:p>
            <a:r>
              <a:rPr kumimoji="1" lang="en-US" altLang="ja-JP" dirty="0"/>
              <a:t>Stable</a:t>
            </a:r>
            <a:r>
              <a:rPr kumimoji="1" lang="ja-JP" altLang="en-US" dirty="0"/>
              <a:t> </a:t>
            </a:r>
            <a:r>
              <a:rPr lang="ja-JP" altLang="en-US" dirty="0"/>
              <a:t>と</a:t>
            </a:r>
            <a:endParaRPr lang="en-US" altLang="ja-JP" dirty="0"/>
          </a:p>
          <a:p>
            <a:r>
              <a:rPr kumimoji="1" lang="en-US" altLang="ja-JP" dirty="0" err="1"/>
              <a:t>Longterm</a:t>
            </a:r>
            <a:endParaRPr kumimoji="1" lang="ja-JP" altLang="en-US" dirty="0"/>
          </a:p>
        </p:txBody>
      </p:sp>
      <p:cxnSp>
        <p:nvCxnSpPr>
          <p:cNvPr id="17" name="直線コネクタ 16"/>
          <p:cNvCxnSpPr>
            <a:cxnSpLocks/>
            <a:stCxn id="16" idx="3"/>
            <a:endCxn id="15" idx="1"/>
          </p:cNvCxnSpPr>
          <p:nvPr/>
        </p:nvCxnSpPr>
        <p:spPr bwMode="auto">
          <a:xfrm flipV="1">
            <a:off x="1496616" y="5451527"/>
            <a:ext cx="174773" cy="174588"/>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テキスト ボックス 19"/>
          <p:cNvSpPr txBox="1"/>
          <p:nvPr/>
        </p:nvSpPr>
        <p:spPr>
          <a:xfrm>
            <a:off x="7905328" y="2195572"/>
            <a:ext cx="1875706" cy="369332"/>
          </a:xfrm>
          <a:prstGeom prst="rect">
            <a:avLst/>
          </a:prstGeom>
          <a:solidFill>
            <a:schemeClr val="bg1"/>
          </a:solidFill>
          <a:ln w="28575">
            <a:solidFill>
              <a:srgbClr val="0066FF"/>
            </a:solidFill>
          </a:ln>
        </p:spPr>
        <p:txBody>
          <a:bodyPr wrap="none" rtlCol="0">
            <a:spAutoFit/>
          </a:bodyPr>
          <a:lstStyle/>
          <a:p>
            <a:r>
              <a:rPr kumimoji="1" lang="en-US" altLang="ja-JP" dirty="0"/>
              <a:t>Latest</a:t>
            </a:r>
            <a:r>
              <a:rPr kumimoji="1" lang="ja-JP" altLang="en-US" dirty="0"/>
              <a:t> </a:t>
            </a:r>
            <a:r>
              <a:rPr kumimoji="1" lang="en-US" altLang="ja-JP" dirty="0"/>
              <a:t>Stable</a:t>
            </a:r>
            <a:endParaRPr kumimoji="1" lang="ja-JP" altLang="en-US" dirty="0"/>
          </a:p>
        </p:txBody>
      </p:sp>
      <p:sp>
        <p:nvSpPr>
          <p:cNvPr id="21" name="正方形/長方形 20"/>
          <p:cNvSpPr/>
          <p:nvPr/>
        </p:nvSpPr>
        <p:spPr bwMode="auto">
          <a:xfrm>
            <a:off x="5957162" y="2780928"/>
            <a:ext cx="2740254" cy="1237458"/>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Black" pitchFamily="34" charset="0"/>
              <a:ea typeface="HGP創英角ｺﾞｼｯｸUB" pitchFamily="50" charset="-128"/>
            </a:endParaRPr>
          </a:p>
        </p:txBody>
      </p:sp>
      <p:cxnSp>
        <p:nvCxnSpPr>
          <p:cNvPr id="22" name="直線コネクタ 21"/>
          <p:cNvCxnSpPr>
            <a:cxnSpLocks/>
            <a:stCxn id="20" idx="2"/>
            <a:endCxn id="21" idx="3"/>
          </p:cNvCxnSpPr>
          <p:nvPr/>
        </p:nvCxnSpPr>
        <p:spPr bwMode="auto">
          <a:xfrm flipH="1">
            <a:off x="8697416" y="2564904"/>
            <a:ext cx="145765" cy="834753"/>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テキスト ボックス 24"/>
          <p:cNvSpPr txBox="1"/>
          <p:nvPr/>
        </p:nvSpPr>
        <p:spPr>
          <a:xfrm>
            <a:off x="5708667" y="6551766"/>
            <a:ext cx="4243469" cy="261610"/>
          </a:xfrm>
          <a:prstGeom prst="rect">
            <a:avLst/>
          </a:prstGeom>
          <a:noFill/>
        </p:spPr>
        <p:txBody>
          <a:bodyPr wrap="none" rtlCol="0">
            <a:spAutoFit/>
          </a:bodyPr>
          <a:lstStyle/>
          <a:p>
            <a:r>
              <a:rPr lang="en-US" altLang="ja-JP" sz="1100" dirty="0"/>
              <a:t>https://www.kernel.org</a:t>
            </a:r>
            <a:r>
              <a:rPr lang="ja-JP" altLang="en-US" sz="1100" dirty="0"/>
              <a:t> より </a:t>
            </a:r>
            <a:r>
              <a:rPr lang="en-US" altLang="ja-JP" sz="1100" dirty="0"/>
              <a:t>(Screenshot</a:t>
            </a:r>
            <a:r>
              <a:rPr lang="ja-JP" altLang="en-US" sz="1100" dirty="0"/>
              <a:t> </a:t>
            </a:r>
            <a:r>
              <a:rPr lang="en-US" altLang="ja-JP" sz="1100" dirty="0"/>
              <a:t>:</a:t>
            </a:r>
            <a:r>
              <a:rPr lang="ja-JP" altLang="en-US" sz="1100" dirty="0"/>
              <a:t> </a:t>
            </a:r>
            <a:r>
              <a:rPr lang="en-US" altLang="ja-JP" sz="1100" dirty="0"/>
              <a:t>2019/09/20)</a:t>
            </a:r>
            <a:endParaRPr kumimoji="1" lang="ja-JP" altLang="en-US" sz="1100" dirty="0"/>
          </a:p>
        </p:txBody>
      </p:sp>
      <p:sp>
        <p:nvSpPr>
          <p:cNvPr id="18" name="正方形/長方形 17"/>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Black" pitchFamily="34" charset="0"/>
                <a:ea typeface="HGP創英角ｺﾞｼｯｸUB" pitchFamily="50" charset="-128"/>
              </a:rPr>
              <a:t>2019/09/20</a:t>
            </a:r>
            <a:r>
              <a:rPr kumimoji="1" lang="ja-JP" altLang="en-US" sz="1200" b="0" i="0" u="none" strike="noStrike" cap="none" normalizeH="0" baseline="0" dirty="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2368882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82C6A294-6A08-4B58-85F4-4AFC847861BD}"/>
              </a:ext>
            </a:extLst>
          </p:cNvPr>
          <p:cNvPicPr>
            <a:picLocks noChangeAspect="1"/>
          </p:cNvPicPr>
          <p:nvPr/>
        </p:nvPicPr>
        <p:blipFill>
          <a:blip r:embed="rId2"/>
          <a:stretch>
            <a:fillRect/>
          </a:stretch>
        </p:blipFill>
        <p:spPr>
          <a:xfrm>
            <a:off x="918599" y="836712"/>
            <a:ext cx="8068801" cy="5649113"/>
          </a:xfrm>
          <a:prstGeom prst="rect">
            <a:avLst/>
          </a:prstGeom>
        </p:spPr>
      </p:pic>
      <p:sp>
        <p:nvSpPr>
          <p:cNvPr id="2" name="タイトル 1"/>
          <p:cNvSpPr>
            <a:spLocks noGrp="1"/>
          </p:cNvSpPr>
          <p:nvPr>
            <p:ph type="title"/>
          </p:nvPr>
        </p:nvSpPr>
        <p:spPr/>
        <p:txBody>
          <a:bodyPr/>
          <a:lstStyle/>
          <a:p>
            <a:r>
              <a:rPr kumimoji="1" lang="en-US" altLang="ja-JP" dirty="0">
                <a:latin typeface="Arial Black" panose="020B0A04020102020204" pitchFamily="34" charset="0"/>
              </a:rPr>
              <a:t>Upstream Kernel</a:t>
            </a:r>
            <a:endParaRPr kumimoji="1" lang="ja-JP" altLang="en-US"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6</a:t>
            </a:fld>
            <a:endParaRPr lang="en-US" altLang="ja-JP"/>
          </a:p>
        </p:txBody>
      </p:sp>
      <p:sp>
        <p:nvSpPr>
          <p:cNvPr id="20" name="テキスト ボックス 19"/>
          <p:cNvSpPr txBox="1"/>
          <p:nvPr/>
        </p:nvSpPr>
        <p:spPr>
          <a:xfrm>
            <a:off x="7973838" y="2050405"/>
            <a:ext cx="1875706" cy="369332"/>
          </a:xfrm>
          <a:prstGeom prst="rect">
            <a:avLst/>
          </a:prstGeom>
          <a:solidFill>
            <a:schemeClr val="bg1"/>
          </a:solidFill>
          <a:ln w="28575">
            <a:solidFill>
              <a:srgbClr val="0066FF"/>
            </a:solidFill>
          </a:ln>
        </p:spPr>
        <p:txBody>
          <a:bodyPr wrap="none" rtlCol="0">
            <a:spAutoFit/>
          </a:bodyPr>
          <a:lstStyle/>
          <a:p>
            <a:r>
              <a:rPr kumimoji="1" lang="en-US" altLang="ja-JP" dirty="0"/>
              <a:t>Latest</a:t>
            </a:r>
            <a:r>
              <a:rPr kumimoji="1" lang="ja-JP" altLang="en-US" dirty="0"/>
              <a:t> </a:t>
            </a:r>
            <a:r>
              <a:rPr kumimoji="1" lang="en-US" altLang="ja-JP" dirty="0"/>
              <a:t>Stable</a:t>
            </a:r>
            <a:endParaRPr kumimoji="1" lang="ja-JP" altLang="en-US" dirty="0"/>
          </a:p>
        </p:txBody>
      </p:sp>
      <p:sp>
        <p:nvSpPr>
          <p:cNvPr id="21" name="正方形/長方形 20"/>
          <p:cNvSpPr/>
          <p:nvPr/>
        </p:nvSpPr>
        <p:spPr bwMode="auto">
          <a:xfrm>
            <a:off x="5862670" y="2770631"/>
            <a:ext cx="2690730" cy="1162425"/>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Black" pitchFamily="34" charset="0"/>
              <a:ea typeface="HGP創英角ｺﾞｼｯｸUB" pitchFamily="50" charset="-128"/>
            </a:endParaRPr>
          </a:p>
        </p:txBody>
      </p:sp>
      <p:cxnSp>
        <p:nvCxnSpPr>
          <p:cNvPr id="22" name="直線コネクタ 21"/>
          <p:cNvCxnSpPr>
            <a:cxnSpLocks/>
            <a:stCxn id="20" idx="2"/>
            <a:endCxn id="21" idx="3"/>
          </p:cNvCxnSpPr>
          <p:nvPr/>
        </p:nvCxnSpPr>
        <p:spPr bwMode="auto">
          <a:xfrm flipH="1">
            <a:off x="8553400" y="2419737"/>
            <a:ext cx="358291" cy="932107"/>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テキスト ボックス 24"/>
          <p:cNvSpPr txBox="1"/>
          <p:nvPr/>
        </p:nvSpPr>
        <p:spPr>
          <a:xfrm>
            <a:off x="5708667" y="6551766"/>
            <a:ext cx="4243469" cy="261610"/>
          </a:xfrm>
          <a:prstGeom prst="rect">
            <a:avLst/>
          </a:prstGeom>
          <a:noFill/>
        </p:spPr>
        <p:txBody>
          <a:bodyPr wrap="none" rtlCol="0">
            <a:spAutoFit/>
          </a:bodyPr>
          <a:lstStyle/>
          <a:p>
            <a:r>
              <a:rPr lang="en-US" altLang="ja-JP" sz="1100" dirty="0"/>
              <a:t>https://www.kernel.org</a:t>
            </a:r>
            <a:r>
              <a:rPr lang="ja-JP" altLang="en-US" sz="1100" dirty="0"/>
              <a:t> より </a:t>
            </a:r>
            <a:r>
              <a:rPr lang="en-US" altLang="ja-JP" sz="1100" dirty="0"/>
              <a:t>(Screenshot</a:t>
            </a:r>
            <a:r>
              <a:rPr lang="ja-JP" altLang="en-US" sz="1100" dirty="0"/>
              <a:t> </a:t>
            </a:r>
            <a:r>
              <a:rPr lang="en-US" altLang="ja-JP" sz="1100" dirty="0"/>
              <a:t>:</a:t>
            </a:r>
            <a:r>
              <a:rPr lang="ja-JP" altLang="en-US" sz="1100" dirty="0"/>
              <a:t> </a:t>
            </a:r>
            <a:r>
              <a:rPr lang="en-US" altLang="ja-JP" sz="1100" dirty="0"/>
              <a:t>2019/09/20)</a:t>
            </a:r>
            <a:endParaRPr kumimoji="1" lang="ja-JP" altLang="en-US" sz="1100" dirty="0"/>
          </a:p>
        </p:txBody>
      </p:sp>
      <p:sp>
        <p:nvSpPr>
          <p:cNvPr id="3" name="テキスト ボックス 2"/>
          <p:cNvSpPr txBox="1"/>
          <p:nvPr/>
        </p:nvSpPr>
        <p:spPr>
          <a:xfrm>
            <a:off x="200472" y="764704"/>
            <a:ext cx="8480463" cy="646331"/>
          </a:xfrm>
          <a:prstGeom prst="rect">
            <a:avLst/>
          </a:prstGeom>
          <a:solidFill>
            <a:schemeClr val="bg1"/>
          </a:solidFill>
          <a:ln>
            <a:solidFill>
              <a:srgbClr val="0066FF"/>
            </a:solidFill>
          </a:ln>
        </p:spPr>
        <p:txBody>
          <a:bodyPr wrap="none" rtlCol="0">
            <a:spAutoFit/>
          </a:bodyPr>
          <a:lstStyle/>
          <a:p>
            <a:r>
              <a:rPr kumimoji="1" lang="ja-JP" altLang="en-US" dirty="0"/>
              <a:t>ご参考：</a:t>
            </a:r>
            <a:endParaRPr kumimoji="1" lang="en-US" altLang="ja-JP" dirty="0"/>
          </a:p>
          <a:p>
            <a:r>
              <a:rPr kumimoji="1" lang="ja-JP" altLang="en-US" dirty="0"/>
              <a:t>新しいバージョンがリリースされた直後は</a:t>
            </a:r>
            <a:r>
              <a:rPr kumimoji="1" lang="en-US" altLang="ja-JP" dirty="0"/>
              <a:t>mainline</a:t>
            </a:r>
            <a:r>
              <a:rPr kumimoji="1" lang="ja-JP" altLang="en-US" dirty="0"/>
              <a:t>と</a:t>
            </a:r>
            <a:r>
              <a:rPr kumimoji="1" lang="en-US" altLang="ja-JP" dirty="0"/>
              <a:t>Latest Stable Kernel</a:t>
            </a:r>
            <a:r>
              <a:rPr kumimoji="1" lang="ja-JP" altLang="en-US" dirty="0"/>
              <a:t>が同じ</a:t>
            </a:r>
          </a:p>
        </p:txBody>
      </p:sp>
      <p:sp>
        <p:nvSpPr>
          <p:cNvPr id="16" name="正方形/長方形 15">
            <a:extLst>
              <a:ext uri="{FF2B5EF4-FFF2-40B4-BE49-F238E27FC236}">
                <a16:creationId xmlns:a16="http://schemas.microsoft.com/office/drawing/2014/main" id="{E13A41F7-CE8E-4550-9654-DDCBC0BB4407}"/>
              </a:ext>
            </a:extLst>
          </p:cNvPr>
          <p:cNvSpPr/>
          <p:nvPr/>
        </p:nvSpPr>
        <p:spPr bwMode="auto">
          <a:xfrm>
            <a:off x="1064568" y="4365104"/>
            <a:ext cx="2808312" cy="298329"/>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581493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4FF5D0-E22C-454D-BDDD-CC662858DBCA}"/>
              </a:ext>
            </a:extLst>
          </p:cNvPr>
          <p:cNvSpPr>
            <a:spLocks noGrp="1"/>
          </p:cNvSpPr>
          <p:nvPr>
            <p:ph type="title"/>
          </p:nvPr>
        </p:nvSpPr>
        <p:spPr/>
        <p:txBody>
          <a:bodyPr/>
          <a:lstStyle/>
          <a:p>
            <a:r>
              <a:rPr kumimoji="1" lang="en-US" altLang="ja-JP" dirty="0">
                <a:latin typeface="Arial Black" panose="020B0A04020102020204" pitchFamily="34" charset="0"/>
              </a:rPr>
              <a:t>Active</a:t>
            </a:r>
            <a:r>
              <a:rPr kumimoji="1" lang="ja-JP" altLang="en-US" dirty="0">
                <a:latin typeface="Arial Black" panose="020B0A04020102020204" pitchFamily="34" charset="0"/>
              </a:rPr>
              <a:t> </a:t>
            </a:r>
            <a:r>
              <a:rPr kumimoji="1" lang="en-US" altLang="ja-JP" dirty="0">
                <a:latin typeface="Arial Black" panose="020B0A04020102020204" pitchFamily="34" charset="0"/>
              </a:rPr>
              <a:t>Kernel</a:t>
            </a:r>
            <a:r>
              <a:rPr kumimoji="1" lang="ja-JP" altLang="en-US" dirty="0">
                <a:latin typeface="Arial Black" panose="020B0A04020102020204" pitchFamily="34" charset="0"/>
              </a:rPr>
              <a:t> </a:t>
            </a:r>
            <a:r>
              <a:rPr kumimoji="1" lang="en-US" altLang="ja-JP" dirty="0">
                <a:latin typeface="Arial Black" panose="020B0A04020102020204" pitchFamily="34" charset="0"/>
              </a:rPr>
              <a:t>releases</a:t>
            </a:r>
            <a:endParaRPr kumimoji="1" lang="ja-JP" altLang="en-US" dirty="0">
              <a:latin typeface="Arial Black" panose="020B0A04020102020204" pitchFamily="34" charset="0"/>
            </a:endParaRPr>
          </a:p>
        </p:txBody>
      </p:sp>
      <p:sp>
        <p:nvSpPr>
          <p:cNvPr id="4" name="スライド番号プレースホルダー 3">
            <a:extLst>
              <a:ext uri="{FF2B5EF4-FFF2-40B4-BE49-F238E27FC236}">
                <a16:creationId xmlns:a16="http://schemas.microsoft.com/office/drawing/2014/main" id="{C8BC80DD-8A7D-4362-B741-09B78781160C}"/>
              </a:ext>
            </a:extLst>
          </p:cNvPr>
          <p:cNvSpPr>
            <a:spLocks noGrp="1"/>
          </p:cNvSpPr>
          <p:nvPr>
            <p:ph type="sldNum" sz="quarter" idx="12"/>
          </p:nvPr>
        </p:nvSpPr>
        <p:spPr/>
        <p:txBody>
          <a:bodyPr/>
          <a:lstStyle/>
          <a:p>
            <a:fld id="{E1DFF8A6-EE54-4210-8F3C-CB7615268D43}" type="slidenum">
              <a:rPr lang="en-US" altLang="ja-JP" smtClean="0"/>
              <a:pPr/>
              <a:t>7</a:t>
            </a:fld>
            <a:endParaRPr lang="en-US" altLang="ja-JP"/>
          </a:p>
        </p:txBody>
      </p:sp>
      <p:pic>
        <p:nvPicPr>
          <p:cNvPr id="5" name="図 4">
            <a:extLst>
              <a:ext uri="{FF2B5EF4-FFF2-40B4-BE49-F238E27FC236}">
                <a16:creationId xmlns:a16="http://schemas.microsoft.com/office/drawing/2014/main" id="{759BE4EA-D13B-4EAF-BB4D-72BA0AC61C22}"/>
              </a:ext>
            </a:extLst>
          </p:cNvPr>
          <p:cNvPicPr>
            <a:picLocks noChangeAspect="1"/>
          </p:cNvPicPr>
          <p:nvPr/>
        </p:nvPicPr>
        <p:blipFill>
          <a:blip r:embed="rId2"/>
          <a:stretch>
            <a:fillRect/>
          </a:stretch>
        </p:blipFill>
        <p:spPr>
          <a:xfrm>
            <a:off x="2142862" y="731837"/>
            <a:ext cx="5620277" cy="5823910"/>
          </a:xfrm>
          <a:prstGeom prst="rect">
            <a:avLst/>
          </a:prstGeom>
        </p:spPr>
      </p:pic>
      <p:sp>
        <p:nvSpPr>
          <p:cNvPr id="7" name="テキスト ボックス 6">
            <a:extLst>
              <a:ext uri="{FF2B5EF4-FFF2-40B4-BE49-F238E27FC236}">
                <a16:creationId xmlns:a16="http://schemas.microsoft.com/office/drawing/2014/main" id="{01746815-233D-475D-9DFB-B64D1B41D542}"/>
              </a:ext>
            </a:extLst>
          </p:cNvPr>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a:t> より </a:t>
            </a:r>
            <a:r>
              <a:rPr lang="en-US" altLang="ja-JP" sz="1100" dirty="0"/>
              <a:t>(Screenshot</a:t>
            </a:r>
            <a:r>
              <a:rPr lang="ja-JP" altLang="en-US" sz="1100" dirty="0"/>
              <a:t>： </a:t>
            </a:r>
            <a:r>
              <a:rPr lang="en-US" altLang="ja-JP" sz="1100" dirty="0"/>
              <a:t>2019/09/20)</a:t>
            </a:r>
            <a:endParaRPr kumimoji="1" lang="ja-JP" altLang="en-US" sz="1100" dirty="0"/>
          </a:p>
        </p:txBody>
      </p:sp>
      <p:sp>
        <p:nvSpPr>
          <p:cNvPr id="8" name="テキスト ボックス 7">
            <a:extLst>
              <a:ext uri="{FF2B5EF4-FFF2-40B4-BE49-F238E27FC236}">
                <a16:creationId xmlns:a16="http://schemas.microsoft.com/office/drawing/2014/main" id="{467E4EF2-ED94-4598-929E-CC7F97552F92}"/>
              </a:ext>
            </a:extLst>
          </p:cNvPr>
          <p:cNvSpPr txBox="1"/>
          <p:nvPr/>
        </p:nvSpPr>
        <p:spPr>
          <a:xfrm>
            <a:off x="7905328" y="860519"/>
            <a:ext cx="1820332" cy="1200329"/>
          </a:xfrm>
          <a:prstGeom prst="rect">
            <a:avLst/>
          </a:prstGeom>
          <a:solidFill>
            <a:schemeClr val="bg1"/>
          </a:solidFill>
          <a:ln w="28575">
            <a:solidFill>
              <a:srgbClr val="0066FF"/>
            </a:solidFill>
          </a:ln>
        </p:spPr>
        <p:txBody>
          <a:bodyPr wrap="square" rtlCol="0">
            <a:spAutoFit/>
          </a:bodyPr>
          <a:lstStyle/>
          <a:p>
            <a:r>
              <a:rPr kumimoji="1" lang="ja-JP" altLang="en-US" dirty="0"/>
              <a:t>更新日がわかる</a:t>
            </a:r>
            <a:endParaRPr kumimoji="1" lang="en-US" altLang="ja-JP" dirty="0"/>
          </a:p>
          <a:p>
            <a:r>
              <a:rPr lang="en-US" altLang="ja-JP" dirty="0"/>
              <a:t>(2016</a:t>
            </a:r>
            <a:r>
              <a:rPr lang="ja-JP" altLang="en-US" dirty="0"/>
              <a:t>年以前は</a:t>
            </a:r>
            <a:r>
              <a:rPr lang="en-US" altLang="ja-JP" dirty="0"/>
              <a:t>HP</a:t>
            </a:r>
            <a:r>
              <a:rPr lang="ja-JP" altLang="en-US" dirty="0"/>
              <a:t>上には</a:t>
            </a:r>
            <a:endParaRPr lang="en-US" altLang="ja-JP" dirty="0"/>
          </a:p>
          <a:p>
            <a:r>
              <a:rPr lang="ja-JP" altLang="en-US" dirty="0"/>
              <a:t>なかった</a:t>
            </a:r>
            <a:r>
              <a:rPr lang="en-US" altLang="ja-JP" dirty="0"/>
              <a:t>)</a:t>
            </a:r>
            <a:endParaRPr kumimoji="1" lang="ja-JP" altLang="en-US" dirty="0"/>
          </a:p>
        </p:txBody>
      </p:sp>
      <p:sp>
        <p:nvSpPr>
          <p:cNvPr id="9" name="正方形/長方形 8">
            <a:extLst>
              <a:ext uri="{FF2B5EF4-FFF2-40B4-BE49-F238E27FC236}">
                <a16:creationId xmlns:a16="http://schemas.microsoft.com/office/drawing/2014/main" id="{81B06DE9-723D-4CFF-BBD0-53C75A27D032}"/>
              </a:ext>
            </a:extLst>
          </p:cNvPr>
          <p:cNvSpPr/>
          <p:nvPr/>
        </p:nvSpPr>
        <p:spPr bwMode="auto">
          <a:xfrm>
            <a:off x="6886686" y="2269623"/>
            <a:ext cx="1042836" cy="620714"/>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Black" pitchFamily="34" charset="0"/>
              <a:ea typeface="HGP創英角ｺﾞｼｯｸUB" pitchFamily="50" charset="-128"/>
            </a:endParaRPr>
          </a:p>
        </p:txBody>
      </p:sp>
      <p:cxnSp>
        <p:nvCxnSpPr>
          <p:cNvPr id="10" name="直線コネクタ 9">
            <a:extLst>
              <a:ext uri="{FF2B5EF4-FFF2-40B4-BE49-F238E27FC236}">
                <a16:creationId xmlns:a16="http://schemas.microsoft.com/office/drawing/2014/main" id="{92CB3933-E09D-4B61-A80F-023B48FBA01E}"/>
              </a:ext>
            </a:extLst>
          </p:cNvPr>
          <p:cNvCxnSpPr>
            <a:cxnSpLocks/>
            <a:stCxn id="8" idx="2"/>
            <a:endCxn id="9" idx="3"/>
          </p:cNvCxnSpPr>
          <p:nvPr/>
        </p:nvCxnSpPr>
        <p:spPr bwMode="auto">
          <a:xfrm flipH="1">
            <a:off x="7929522" y="2060848"/>
            <a:ext cx="885972" cy="519132"/>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1922371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472" y="0"/>
            <a:ext cx="9505056" cy="620713"/>
          </a:xfrm>
        </p:spPr>
        <p:txBody>
          <a:bodyPr>
            <a:normAutofit fontScale="90000"/>
          </a:bodyPr>
          <a:lstStyle/>
          <a:p>
            <a:r>
              <a:rPr kumimoji="1" lang="en-US" altLang="ja-JP" sz="2800" dirty="0">
                <a:latin typeface="Arial Black" panose="020B0A04020102020204" pitchFamily="34" charset="0"/>
              </a:rPr>
              <a:t>upstream kernel maintenance (Stable and </a:t>
            </a:r>
            <a:r>
              <a:rPr kumimoji="1" lang="en-US" altLang="ja-JP" sz="2800" dirty="0" err="1">
                <a:latin typeface="Arial Black" panose="020B0A04020102020204" pitchFamily="34" charset="0"/>
              </a:rPr>
              <a:t>Longterm</a:t>
            </a:r>
            <a:r>
              <a:rPr kumimoji="1" lang="en-US" altLang="ja-JP" sz="2800" dirty="0">
                <a:latin typeface="Arial Black" panose="020B0A04020102020204" pitchFamily="34" charset="0"/>
              </a:rPr>
              <a:t>)</a:t>
            </a:r>
            <a:endParaRPr kumimoji="1" lang="ja-JP" altLang="en-US" sz="2800" dirty="0">
              <a:latin typeface="Arial Black" panose="020B0A04020102020204" pitchFamily="34" charset="0"/>
            </a:endParaRPr>
          </a:p>
        </p:txBody>
      </p:sp>
      <p:sp>
        <p:nvSpPr>
          <p:cNvPr id="3" name="コンテンツ プレースホルダー 2"/>
          <p:cNvSpPr>
            <a:spLocks noGrp="1"/>
          </p:cNvSpPr>
          <p:nvPr>
            <p:ph idx="1"/>
          </p:nvPr>
        </p:nvSpPr>
        <p:spPr>
          <a:xfrm>
            <a:off x="495300" y="692695"/>
            <a:ext cx="8915400" cy="5976665"/>
          </a:xfrm>
          <a:noFill/>
        </p:spPr>
        <p:txBody>
          <a:bodyPr>
            <a:normAutofit fontScale="62500" lnSpcReduction="20000"/>
          </a:bodyPr>
          <a:lstStyle/>
          <a:p>
            <a:pPr marL="0" indent="0">
              <a:buNone/>
            </a:pPr>
            <a:r>
              <a:rPr lang="en-US" altLang="ja-JP" dirty="0" err="1"/>
              <a:t>Prepatch</a:t>
            </a:r>
            <a:endParaRPr lang="en-US" altLang="ja-JP" dirty="0"/>
          </a:p>
          <a:p>
            <a:pPr marL="269875" indent="-269875">
              <a:buNone/>
            </a:pPr>
            <a:r>
              <a:rPr lang="en-US" altLang="ja-JP" dirty="0"/>
              <a:t>	</a:t>
            </a:r>
            <a:r>
              <a:rPr lang="en-US" altLang="ja-JP" dirty="0" err="1"/>
              <a:t>Prepatch</a:t>
            </a:r>
            <a:r>
              <a:rPr lang="en-US" altLang="ja-JP" dirty="0"/>
              <a:t> or "RC" kernels are mainline kernel pre-releases that are mostly aimed at other kernel developers and Linux enthusiasts. They must be compiled from source and usually contain new features that must be tested before they can be put into a stable release. </a:t>
            </a:r>
            <a:r>
              <a:rPr lang="en-US" altLang="ja-JP" dirty="0" err="1"/>
              <a:t>Prepatch</a:t>
            </a:r>
            <a:r>
              <a:rPr lang="en-US" altLang="ja-JP" dirty="0"/>
              <a:t> kernels are maintained and released by Linus Torvalds.</a:t>
            </a:r>
          </a:p>
          <a:p>
            <a:pPr marL="0" indent="0">
              <a:buNone/>
            </a:pPr>
            <a:r>
              <a:rPr lang="en-US" altLang="ja-JP" dirty="0"/>
              <a:t>Mainline</a:t>
            </a:r>
          </a:p>
          <a:p>
            <a:pPr marL="269875" indent="-269875">
              <a:buNone/>
            </a:pPr>
            <a:r>
              <a:rPr lang="en-US" altLang="ja-JP" dirty="0"/>
              <a:t>	Mainline tree is maintained by Linus Torvalds. It's the tree where all new features are introduced and where all the exciting new development happens. New mainline kernels are released every 2-3 months.</a:t>
            </a:r>
          </a:p>
          <a:p>
            <a:pPr marL="0" indent="0">
              <a:buNone/>
            </a:pPr>
            <a:r>
              <a:rPr lang="en-US" altLang="ja-JP" dirty="0"/>
              <a:t>Stable</a:t>
            </a:r>
          </a:p>
          <a:p>
            <a:pPr marL="269875" indent="-269875">
              <a:buNone/>
            </a:pPr>
            <a:r>
              <a:rPr lang="en-US" altLang="ja-JP" dirty="0"/>
              <a:t>	After each mainline kernel is released, it is considered "stable." </a:t>
            </a:r>
            <a:r>
              <a:rPr lang="en-US" altLang="ja-JP" dirty="0">
                <a:solidFill>
                  <a:srgbClr val="FF0000"/>
                </a:solidFill>
              </a:rPr>
              <a:t>Any bug fixes for a stable kernel are backported from the mainline tree</a:t>
            </a:r>
            <a:r>
              <a:rPr lang="en-US" altLang="ja-JP" dirty="0"/>
              <a:t> and applied by a designated stable kernel maintainer. </a:t>
            </a:r>
            <a:r>
              <a:rPr lang="en-US" altLang="ja-JP" dirty="0">
                <a:solidFill>
                  <a:srgbClr val="FF0000"/>
                </a:solidFill>
              </a:rPr>
              <a:t>There are usually only a few </a:t>
            </a:r>
            <a:r>
              <a:rPr lang="en-US" altLang="ja-JP" dirty="0" err="1">
                <a:solidFill>
                  <a:srgbClr val="FF0000"/>
                </a:solidFill>
              </a:rPr>
              <a:t>bugfix</a:t>
            </a:r>
            <a:r>
              <a:rPr lang="en-US" altLang="ja-JP" dirty="0">
                <a:solidFill>
                  <a:srgbClr val="FF0000"/>
                </a:solidFill>
              </a:rPr>
              <a:t> kernel releases until next mainline kernel becomes available -- unless it is designated a "</a:t>
            </a:r>
            <a:r>
              <a:rPr lang="en-US" altLang="ja-JP" dirty="0" err="1">
                <a:solidFill>
                  <a:srgbClr val="FF0000"/>
                </a:solidFill>
              </a:rPr>
              <a:t>longterm</a:t>
            </a:r>
            <a:r>
              <a:rPr lang="en-US" altLang="ja-JP" dirty="0">
                <a:solidFill>
                  <a:srgbClr val="FF0000"/>
                </a:solidFill>
              </a:rPr>
              <a:t> maintenance kernel.</a:t>
            </a:r>
            <a:r>
              <a:rPr lang="en-US" altLang="ja-JP" dirty="0"/>
              <a:t>" Stable kernel updates are released on as-needed basis, usually 2-3 a month.</a:t>
            </a:r>
          </a:p>
          <a:p>
            <a:pPr marL="269875" indent="-269875">
              <a:buNone/>
            </a:pPr>
            <a:r>
              <a:rPr lang="en-US" altLang="ja-JP" dirty="0" err="1"/>
              <a:t>Longterm</a:t>
            </a:r>
            <a:endParaRPr lang="en-US" altLang="ja-JP" dirty="0"/>
          </a:p>
          <a:p>
            <a:pPr marL="269875" indent="-269875">
              <a:buNone/>
            </a:pPr>
            <a:r>
              <a:rPr lang="en-US" altLang="ja-JP" dirty="0"/>
              <a:t>	There are usually several "</a:t>
            </a:r>
            <a:r>
              <a:rPr lang="en-US" altLang="ja-JP" dirty="0" err="1"/>
              <a:t>longterm</a:t>
            </a:r>
            <a:r>
              <a:rPr lang="en-US" altLang="ja-JP" dirty="0"/>
              <a:t> maintenance" kernel releases provided for the purposes of backporting </a:t>
            </a:r>
            <a:r>
              <a:rPr lang="en-US" altLang="ja-JP" dirty="0" err="1"/>
              <a:t>bugfixes</a:t>
            </a:r>
            <a:r>
              <a:rPr lang="en-US" altLang="ja-JP" dirty="0"/>
              <a:t> for older kernel trees. </a:t>
            </a:r>
            <a:r>
              <a:rPr lang="en-US" altLang="ja-JP" dirty="0">
                <a:solidFill>
                  <a:srgbClr val="FF0000"/>
                </a:solidFill>
              </a:rPr>
              <a:t>Only important </a:t>
            </a:r>
            <a:r>
              <a:rPr lang="en-US" altLang="ja-JP" dirty="0" err="1">
                <a:solidFill>
                  <a:srgbClr val="FF0000"/>
                </a:solidFill>
              </a:rPr>
              <a:t>bugfixes</a:t>
            </a:r>
            <a:r>
              <a:rPr lang="en-US" altLang="ja-JP" dirty="0">
                <a:solidFill>
                  <a:srgbClr val="FF0000"/>
                </a:solidFill>
              </a:rPr>
              <a:t> are applied to such kernels and they don't usually see very frequent releases, especially for older trees.</a:t>
            </a:r>
            <a:endParaRPr kumimoji="1" lang="ja-JP" altLang="en-US" dirty="0">
              <a:solidFill>
                <a:srgbClr val="FF0000"/>
              </a:solidFill>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8</a:t>
            </a:fld>
            <a:endParaRPr lang="en-US" altLang="ja-JP"/>
          </a:p>
        </p:txBody>
      </p:sp>
      <p:sp>
        <p:nvSpPr>
          <p:cNvPr id="6" name="テキスト ボックス 5"/>
          <p:cNvSpPr txBox="1"/>
          <p:nvPr/>
        </p:nvSpPr>
        <p:spPr>
          <a:xfrm>
            <a:off x="5724697" y="6551766"/>
            <a:ext cx="4124847" cy="261610"/>
          </a:xfrm>
          <a:prstGeom prst="rect">
            <a:avLst/>
          </a:prstGeom>
          <a:noFill/>
        </p:spPr>
        <p:txBody>
          <a:bodyPr wrap="none" rtlCol="0">
            <a:spAutoFit/>
          </a:bodyPr>
          <a:lstStyle/>
          <a:p>
            <a:r>
              <a:rPr lang="en-US" altLang="ja-JP" sz="1100" dirty="0"/>
              <a:t>https://www.kernel.org/category/releases.html</a:t>
            </a:r>
            <a:r>
              <a:rPr lang="ja-JP" altLang="en-US" sz="1100" dirty="0"/>
              <a:t> より</a:t>
            </a:r>
            <a:endParaRPr kumimoji="1" lang="ja-JP" altLang="en-US" sz="1100" dirty="0"/>
          </a:p>
        </p:txBody>
      </p:sp>
    </p:spTree>
    <p:extLst>
      <p:ext uri="{BB962C8B-B14F-4D97-AF65-F5344CB8AC3E}">
        <p14:creationId xmlns:p14="http://schemas.microsoft.com/office/powerpoint/2010/main" val="1135925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82C6A294-6A08-4B58-85F4-4AFC847861BD}"/>
              </a:ext>
            </a:extLst>
          </p:cNvPr>
          <p:cNvPicPr>
            <a:picLocks noChangeAspect="1"/>
          </p:cNvPicPr>
          <p:nvPr/>
        </p:nvPicPr>
        <p:blipFill>
          <a:blip r:embed="rId2"/>
          <a:stretch>
            <a:fillRect/>
          </a:stretch>
        </p:blipFill>
        <p:spPr>
          <a:xfrm>
            <a:off x="918599" y="836712"/>
            <a:ext cx="8068801" cy="5649113"/>
          </a:xfrm>
          <a:prstGeom prst="rect">
            <a:avLst/>
          </a:prstGeom>
        </p:spPr>
      </p:pic>
      <p:sp>
        <p:nvSpPr>
          <p:cNvPr id="2" name="タイトル 1"/>
          <p:cNvSpPr>
            <a:spLocks noGrp="1"/>
          </p:cNvSpPr>
          <p:nvPr>
            <p:ph type="title"/>
          </p:nvPr>
        </p:nvSpPr>
        <p:spPr/>
        <p:txBody>
          <a:bodyPr/>
          <a:lstStyle/>
          <a:p>
            <a:r>
              <a:rPr kumimoji="1" lang="en-US" altLang="ja-JP" dirty="0">
                <a:latin typeface="Arial Black" panose="020B0A04020102020204" pitchFamily="34" charset="0"/>
              </a:rPr>
              <a:t>Upstream Kernel</a:t>
            </a:r>
            <a:endParaRPr kumimoji="1" lang="ja-JP" altLang="en-US"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9</a:t>
            </a:fld>
            <a:endParaRPr lang="en-US" altLang="ja-JP"/>
          </a:p>
        </p:txBody>
      </p:sp>
      <p:sp>
        <p:nvSpPr>
          <p:cNvPr id="25" name="テキスト ボックス 24"/>
          <p:cNvSpPr txBox="1"/>
          <p:nvPr/>
        </p:nvSpPr>
        <p:spPr>
          <a:xfrm>
            <a:off x="5708667" y="6551766"/>
            <a:ext cx="4243469" cy="261610"/>
          </a:xfrm>
          <a:prstGeom prst="rect">
            <a:avLst/>
          </a:prstGeom>
          <a:noFill/>
        </p:spPr>
        <p:txBody>
          <a:bodyPr wrap="none" rtlCol="0">
            <a:spAutoFit/>
          </a:bodyPr>
          <a:lstStyle/>
          <a:p>
            <a:r>
              <a:rPr lang="en-US" altLang="ja-JP" sz="1100" dirty="0"/>
              <a:t>https://www.kernel.org</a:t>
            </a:r>
            <a:r>
              <a:rPr lang="ja-JP" altLang="en-US" sz="1100" dirty="0"/>
              <a:t> より </a:t>
            </a:r>
            <a:r>
              <a:rPr lang="en-US" altLang="ja-JP" sz="1100" dirty="0"/>
              <a:t>(Screenshot</a:t>
            </a:r>
            <a:r>
              <a:rPr lang="ja-JP" altLang="en-US" sz="1100" dirty="0"/>
              <a:t> </a:t>
            </a:r>
            <a:r>
              <a:rPr lang="en-US" altLang="ja-JP" sz="1100" dirty="0"/>
              <a:t>:</a:t>
            </a:r>
            <a:r>
              <a:rPr lang="ja-JP" altLang="en-US" sz="1100" dirty="0"/>
              <a:t> </a:t>
            </a:r>
            <a:r>
              <a:rPr lang="en-US" altLang="ja-JP" sz="1100" dirty="0"/>
              <a:t>2019/09/20)</a:t>
            </a:r>
            <a:endParaRPr kumimoji="1" lang="ja-JP" altLang="en-US" sz="1100" dirty="0"/>
          </a:p>
        </p:txBody>
      </p:sp>
      <p:sp>
        <p:nvSpPr>
          <p:cNvPr id="10" name="正方形/長方形 9">
            <a:extLst>
              <a:ext uri="{FF2B5EF4-FFF2-40B4-BE49-F238E27FC236}">
                <a16:creationId xmlns:a16="http://schemas.microsoft.com/office/drawing/2014/main" id="{30387FB8-2C95-456E-9D44-2A068F5BFB70}"/>
              </a:ext>
            </a:extLst>
          </p:cNvPr>
          <p:cNvSpPr/>
          <p:nvPr/>
        </p:nvSpPr>
        <p:spPr bwMode="auto">
          <a:xfrm>
            <a:off x="1064568" y="4581128"/>
            <a:ext cx="1800200" cy="1296144"/>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2625958036"/>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HGP創英角ｺﾞｼｯｸUB"/>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defRPr>
        </a:defPPr>
      </a:lstStyle>
    </a:spDef>
    <a:ln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18574</TotalTime>
  <Words>2799</Words>
  <Application>Microsoft Office PowerPoint</Application>
  <PresentationFormat>A4 210 x 297 mm</PresentationFormat>
  <Paragraphs>303</Paragraphs>
  <Slides>22</Slides>
  <Notes>7</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22</vt:i4>
      </vt:variant>
    </vt:vector>
  </HeadingPairs>
  <TitlesOfParts>
    <vt:vector size="29" baseType="lpstr">
      <vt:lpstr>HGP創英角ｺﾞｼｯｸUB</vt:lpstr>
      <vt:lpstr>HGS創英角ｺﾞｼｯｸUB</vt:lpstr>
      <vt:lpstr>ＭＳ Ｐゴシック</vt:lpstr>
      <vt:lpstr>ＭＳ Ｐ明朝</vt:lpstr>
      <vt:lpstr>Arial</vt:lpstr>
      <vt:lpstr>Arial Black</vt:lpstr>
      <vt:lpstr>標準デザイン</vt:lpstr>
      <vt:lpstr>PowerPoint プレゼンテーション</vt:lpstr>
      <vt:lpstr>自己紹介</vt:lpstr>
      <vt:lpstr>目次</vt:lpstr>
      <vt:lpstr>Kernel の取得</vt:lpstr>
      <vt:lpstr>Upstream Kernel</vt:lpstr>
      <vt:lpstr>Upstream Kernel</vt:lpstr>
      <vt:lpstr>Active Kernel releases</vt:lpstr>
      <vt:lpstr>upstream kernel maintenance (Stable and Longterm)</vt:lpstr>
      <vt:lpstr>Upstream Kernel</vt:lpstr>
      <vt:lpstr>Linux kernel の ライフサイクル</vt:lpstr>
      <vt:lpstr>Stable Release の ルール</vt:lpstr>
      <vt:lpstr>Longterm Stable Kernel (LTS)</vt:lpstr>
      <vt:lpstr>upstream kernel maintenance (Stable and Longterm)</vt:lpstr>
      <vt:lpstr>Actual Use Case of LTS</vt:lpstr>
      <vt:lpstr>upstream kernel maintenance (Stable and Longterm)</vt:lpstr>
      <vt:lpstr>まとめ</vt:lpstr>
      <vt:lpstr>具体的なチェックポイント(例)</vt:lpstr>
      <vt:lpstr>Resources</vt:lpstr>
      <vt:lpstr>PowerPoint プレゼンテーション</vt:lpstr>
      <vt:lpstr>BoF</vt:lpstr>
      <vt:lpstr>BoF</vt:lpstr>
      <vt:lpstr>BoF</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S.Kato</dc:creator>
  <cp:lastModifiedBy>Kato Shinsuke (加藤 慎介)</cp:lastModifiedBy>
  <cp:revision>907</cp:revision>
  <cp:lastPrinted>2018-03-02T04:40:15Z</cp:lastPrinted>
  <dcterms:created xsi:type="dcterms:W3CDTF">2006-04-18T03:56:29Z</dcterms:created>
  <dcterms:modified xsi:type="dcterms:W3CDTF">2019-09-20T08:04:18Z</dcterms:modified>
</cp:coreProperties>
</file>